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5"/>
  </p:notesMasterIdLst>
  <p:sldIdLst>
    <p:sldId id="256" r:id="rId6"/>
    <p:sldId id="257" r:id="rId7"/>
    <p:sldId id="258" r:id="rId8"/>
    <p:sldId id="259" r:id="rId9"/>
    <p:sldId id="260" r:id="rId10"/>
    <p:sldId id="261" r:id="rId11"/>
    <p:sldId id="262" r:id="rId12"/>
  </p:sldIdLst>
  <p:sldSz cx="18288000" cy="10287000"/>
  <p:notesSz cx="6858000" cy="9144000"/>
  <p:embeddedFontLst>
    <p:embeddedFont>
      <p:font typeface="The Seasons Bold" charset="1" panose="00000000000000000000"/>
      <p:regular r:id="rId13"/>
    </p:embeddedFont>
    <p:embeddedFont>
      <p:font typeface="Garamond" charset="1" panose="02020404030301010803"/>
      <p:regular r:id="rId14"/>
    </p:embeddedFont>
    <p:embeddedFont>
      <p:font typeface="Garamond Bold" charset="1" panose="02020804030307010803"/>
      <p:regular r:id="rId18"/>
    </p:embeddedFont>
    <p:embeddedFont>
      <p:font typeface="The Seasons Bold Italics" charset="1" panose="00000000000000000000"/>
      <p:regular r:id="rId19"/>
    </p:embeddedFont>
    <p:embeddedFont>
      <p:font typeface="Garamond Bold Italics" charset="1" panose="02020804030301090803"/>
      <p:regular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fonts/font13.fntdata" Type="http://schemas.openxmlformats.org/officeDocument/2006/relationships/font"/><Relationship Id="rId14" Target="fonts/font14.fntdata" Type="http://schemas.openxmlformats.org/officeDocument/2006/relationships/font"/><Relationship Id="rId15" Target="notesMasters/notesMaster1.xml" Type="http://schemas.openxmlformats.org/officeDocument/2006/relationships/notesMaster"/><Relationship Id="rId16" Target="theme/theme2.xml" Type="http://schemas.openxmlformats.org/officeDocument/2006/relationships/theme"/><Relationship Id="rId17" Target="notesSlides/notesSlide1.xml" Type="http://schemas.openxmlformats.org/officeDocument/2006/relationships/notesSlide"/><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notesSlides/notesSlide2.xml" Type="http://schemas.openxmlformats.org/officeDocument/2006/relationships/notesSlide"/><Relationship Id="rId21" Target="notesSlides/notesSlide3.xml" Type="http://schemas.openxmlformats.org/officeDocument/2006/relationships/notesSlide"/><Relationship Id="rId22" Target="fonts/font22.fntdata" Type="http://schemas.openxmlformats.org/officeDocument/2006/relationships/font"/><Relationship Id="rId23" Target="notesSlides/notesSlide4.xml" Type="http://schemas.openxmlformats.org/officeDocument/2006/relationships/notesSlide"/><Relationship Id="rId24" Target="notesSlides/notesSlide5.xml" Type="http://schemas.openxmlformats.org/officeDocument/2006/relationships/notesSlide"/><Relationship Id="rId25" Target="notesSlides/notesSlide6.xml" Type="http://schemas.openxmlformats.org/officeDocument/2006/relationships/note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Hathaway Brown is an all girls school located in Cleveland, Ohio. </a:t>
            </a:r>
          </a:p>
          <a:p>
            <a:r>
              <a:rPr lang="en-US"/>
              <a:t/>
            </a:r>
          </a:p>
          <a:p>
            <a:r>
              <a:rPr lang="en-US"/>
              <a:t>Our science research and engineering program began in 1998 with the goal of engaging more girls in STEM. My students work as scientists and engineers on independent multi-year research projects under the mentorship of STEM researchers in northeast Ohio, such as at Case Western Reserve University, NASA Glenn Research Center, and more. </a:t>
            </a:r>
          </a:p>
          <a:p>
            <a:r>
              <a:rPr lang="en-US"/>
              <a:t/>
            </a:r>
          </a:p>
          <a:p>
            <a:r>
              <a:rPr lang="en-US"/>
              <a:t>Our goal is simple - we strive to be inclusive of all students interested in STEM, and as girls we especially want to make sure they feel a sense of belonging and grow their confidence. </a:t>
            </a:r>
          </a:p>
          <a:p>
            <a:r>
              <a:rPr lang="en-US"/>
              <a:t/>
            </a:r>
          </a:p>
          <a:p>
            <a:r>
              <a:rPr lang="en-US"/>
              <a:t>These promising students are the next generation of scientists, engineers, and leaders in STEM - and I believe that now is exactly when they need to be exposed to open science so that they can bring these practices to their careers, so Open Science is at the foundation of our curriculum.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year there are 85 students in my program. 45 are returning students who are already placed - or matched - with their multi-year research host. The other 40 are new to the program.</a:t>
            </a:r>
          </a:p>
          <a:p>
            <a:r>
              <a:rPr lang="en-US"/>
              <a:t/>
            </a:r>
          </a:p>
          <a:p>
            <a:r>
              <a:rPr lang="en-US"/>
              <a:t>This past year, we have encountered new challenges with placing our students in labs. </a:t>
            </a:r>
          </a:p>
          <a:p>
            <a:r>
              <a:rPr lang="en-US"/>
              <a:t/>
            </a:r>
          </a:p>
          <a:p>
            <a:r>
              <a:rPr lang="en-US"/>
              <a:t>As I'm here at a research conference, I hope it is okay to assume that everyone has some degree of familiarity with the changes and uncertainty with federally-funded research in the United States, which is far beyond the scope of my presentation. </a:t>
            </a:r>
          </a:p>
          <a:p>
            <a:r>
              <a:rPr lang="en-US"/>
              <a:t/>
            </a:r>
          </a:p>
          <a:p>
            <a:r>
              <a:rPr lang="en-US"/>
              <a:t>However, while the philosophy behind gold standard science and the push for immediately publicly-available research publications align with the core values of our program, their rapid enactment, coupled with grant pauses, freezes, indirect cost caps, and other changes have limited the placement options for my students. Many of our partners requested letters of support to fulfill their educational component of their federal grants, which are no longer a priority. Furthermore, our students tend to work most closely in the day-to-day with graduate students and post-doc researchers in the lab more than principal investigators, and the uncertainty of funding projects greatly impacts PIs' ability to assign the duty of mentoring a high school student to these researchers under their employ.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 over the past 9 months, we have reflected on what the reality of training the next generation of researchers will and can look like. </a:t>
            </a:r>
          </a:p>
          <a:p>
            <a:r>
              <a:rPr lang="en-US"/>
              <a:t/>
            </a:r>
          </a:p>
          <a:p>
            <a:r>
              <a:rPr lang="en-US"/>
              <a:t>Our school's motto is "we learn not for school, but for life" which predates, but is reflected in a quote by another one of my country's presidents. JFK said "the goal of education is the advancement of knowledge and the dissemination of truth." </a:t>
            </a:r>
          </a:p>
          <a:p>
            <a:r>
              <a:rPr lang="en-US"/>
              <a:t/>
            </a:r>
          </a:p>
          <a:p>
            <a:r>
              <a:rPr lang="en-US"/>
              <a:t>So, this moment felt like a crossroads between a complete roadblock and and a forest terrain without a trail to follow - we had two options, really for how we would respond: would we put up walls and do as much as we could internally while we wait for the dust to settle in this new landscape? Or would we do the opposite - do what feels scarier in the moment, but is in fact the opposite of a response to fear - to extend our connections, to persist in searching for real research opportunities that allow our students - the next generation - to learn by doing and to meet this moment in the real world, now.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I'm a teacher first and foremost, and my role asks me to come up with creative ways of conveying abstract concepts to my students. </a:t>
            </a:r>
          </a:p>
          <a:p>
            <a:r>
              <a:rPr lang="en-US"/>
              <a:t/>
            </a:r>
          </a:p>
          <a:p>
            <a:r>
              <a:rPr lang="en-US"/>
              <a:t>Something wasn't sitting right with me about my presentation title after I submitted to present here. A pipeline is fixed, solid, sure, but unable to adapt and evolve with the reality of the world. I had to ask myself, what am I pipelining my students into in this ever-changing world of research? </a:t>
            </a:r>
          </a:p>
          <a:p>
            <a:r>
              <a:rPr lang="en-US"/>
              <a:t/>
            </a:r>
          </a:p>
          <a:p>
            <a:r>
              <a:rPr lang="en-US"/>
              <a:t>A better analogy is an estuary. I realize that the scientists at this conference might be more comfortable with a physics reference than an ecology one, but I'll quickly explain. Estuaries are transitional, dynamic zones where freshwater and saltwater mix; where change is constant, and life fluorishes because of that flux, not in spite of it. A high school or secondary school research program like mine is that estuary - providing the opportunity for students to engage with the real - actual real - research world today. As a community singularly dedicated to advancing opportunities for girls and women, their inclusion in STEM research is like the biodiversity in these liminal zones. Open science, is like the constant flow of nutrients that embraces change and self-correction in a beautiful cycle, and international partnerships can bring mutually beneficial outcomes - which is why I'm here today. </a:t>
            </a:r>
          </a:p>
          <a:p>
            <a:r>
              <a:rPr lang="en-US"/>
              <a:t/>
            </a:r>
          </a:p>
          <a:p>
            <a:r>
              <a:rPr lang="en-US"/>
              <a:t>Secondary research education is often treated as upstream from 'real' science; preparatory, not participatory. But in reality, this is where ideas adapt, evolve, and move between systems, much like open science itself!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 mentioned international partnerships, and that brings me to why I am here, why I went looking for a conference like this in the first place, and why I applied to present here. </a:t>
            </a:r>
          </a:p>
          <a:p>
            <a:r>
              <a:rPr lang="en-US"/>
              <a:t/>
            </a:r>
          </a:p>
          <a:p>
            <a:r>
              <a:rPr lang="en-US"/>
              <a:t>Generally, I aim to give my students a broader and more global perspective of research &amp; STEM careers. The world - and research world specifically - that they will contribute to, is in reality a global one, and I believe their understanding of this perspective may help to respond to current and future challenges openly and creatively. </a:t>
            </a:r>
          </a:p>
          <a:p>
            <a:r>
              <a:rPr lang="en-US"/>
              <a:t/>
            </a:r>
          </a:p>
          <a:p>
            <a:r>
              <a:rPr lang="en-US"/>
              <a:t>However, I am also here because I hope to find real opportunities for connection - I want my students to do more than just learn about open science and international collaboration in research, I want them to participate in it.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 we have time for questions and for you to share your thoughts, but I'll leave you with this:</a:t>
            </a:r>
          </a:p>
          <a:p>
            <a:r>
              <a:rPr lang="en-US"/>
              <a:t/>
            </a:r>
          </a:p>
          <a:p>
            <a:r>
              <a:rPr lang="en-US"/>
              <a:t>First, I hope that if you weren't already open to working with secondary students in authentic research, that you may consider this - real immersion in open science beyond short-term experiences - as a critical feature of open science. </a:t>
            </a:r>
          </a:p>
          <a:p>
            <a:r>
              <a:rPr lang="en-US"/>
              <a:t/>
            </a:r>
          </a:p>
          <a:p>
            <a:r>
              <a:rPr lang="en-US"/>
              <a:t>Finally, I would love to connect if you have ideas for how we might collaborate across borders. </a:t>
            </a:r>
          </a:p>
          <a:p>
            <a:r>
              <a:rPr lang="en-US"/>
              <a:t/>
            </a:r>
          </a:p>
          <a:p>
            <a:r>
              <a:rPr lang="en-US"/>
              <a:t>Thank you very much for your time!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4.jpeg" Type="http://schemas.openxmlformats.org/officeDocument/2006/relationships/image"/><Relationship Id="rId4" Target="../media/image3.png" Type="http://schemas.openxmlformats.org/officeDocument/2006/relationships/image"/><Relationship Id="rId5" Target="../media/image2.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5.jpeg" Type="http://schemas.openxmlformats.org/officeDocument/2006/relationships/image"/><Relationship Id="rId4" Target="../media/image3.png" Type="http://schemas.openxmlformats.org/officeDocument/2006/relationships/image"/><Relationship Id="rId5" Target="../media/image6.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7.jpeg" Type="http://schemas.openxmlformats.org/officeDocument/2006/relationships/image"/><Relationship Id="rId4" Target="../media/image8.jpeg" Type="http://schemas.openxmlformats.org/officeDocument/2006/relationships/image"/><Relationship Id="rId5" Target="../media/image9.jpeg" Type="http://schemas.openxmlformats.org/officeDocument/2006/relationships/image"/><Relationship Id="rId6" Target="../media/image10.jpeg" Type="http://schemas.openxmlformats.org/officeDocument/2006/relationships/image"/><Relationship Id="rId7" Target="../media/image3.png" Type="http://schemas.openxmlformats.org/officeDocument/2006/relationships/image"/><Relationship Id="rId8" Target="../media/image2.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1.jpeg" Type="http://schemas.openxmlformats.org/officeDocument/2006/relationships/image"/><Relationship Id="rId4" Target="../media/image3.png" Type="http://schemas.openxmlformats.org/officeDocument/2006/relationships/image"/><Relationship Id="rId5" Target="../media/image2.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12.jpeg" Type="http://schemas.openxmlformats.org/officeDocument/2006/relationships/image"/><Relationship Id="rId4" Target="../media/image13.jpeg" Type="http://schemas.openxmlformats.org/officeDocument/2006/relationships/image"/><Relationship Id="rId5" Target="../media/image3.png" Type="http://schemas.openxmlformats.org/officeDocument/2006/relationships/image"/><Relationship Id="rId6" Target="../media/image6.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4.jpeg" Type="http://schemas.openxmlformats.org/officeDocument/2006/relationships/image"/><Relationship Id="rId4" Target="../media/image15.png" Type="http://schemas.openxmlformats.org/officeDocument/2006/relationships/image"/><Relationship Id="rId5" Target="../media/image16.svg" Type="http://schemas.openxmlformats.org/officeDocument/2006/relationships/image"/><Relationship Id="rId6" Target="../media/image17.png" Type="http://schemas.openxmlformats.org/officeDocument/2006/relationships/image"/><Relationship Id="rId7" Target="../media/image18.svg" Type="http://schemas.openxmlformats.org/officeDocument/2006/relationships/image"/><Relationship Id="rId8" Target="../media/image3.png" Type="http://schemas.openxmlformats.org/officeDocument/2006/relationships/image"/><Relationship Id="rId9" Target="../media/image2.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2"/>
            <a:stretch>
              <a:fillRect l="0" t="-68518" r="0" b="-68518"/>
            </a:stretch>
          </a:blipFill>
        </p:spPr>
      </p:sp>
      <p:grpSp>
        <p:nvGrpSpPr>
          <p:cNvPr name="Group 3" id="3"/>
          <p:cNvGrpSpPr/>
          <p:nvPr/>
        </p:nvGrpSpPr>
        <p:grpSpPr>
          <a:xfrm rot="0">
            <a:off x="1449266" y="1028700"/>
            <a:ext cx="15389468" cy="6729563"/>
            <a:chOff x="0" y="0"/>
            <a:chExt cx="20519291" cy="8972751"/>
          </a:xfrm>
        </p:grpSpPr>
        <p:sp>
          <p:nvSpPr>
            <p:cNvPr name="AutoShape 4" id="4"/>
            <p:cNvSpPr/>
            <p:nvPr/>
          </p:nvSpPr>
          <p:spPr>
            <a:xfrm rot="0">
              <a:off x="347208" y="6050570"/>
              <a:ext cx="19824874" cy="231790"/>
            </a:xfrm>
            <a:prstGeom prst="rect">
              <a:avLst/>
            </a:prstGeom>
            <a:solidFill>
              <a:srgbClr val="F8FBFD"/>
            </a:solidFill>
          </p:spPr>
        </p:sp>
        <p:sp>
          <p:nvSpPr>
            <p:cNvPr name="TextBox 5" id="5"/>
            <p:cNvSpPr txBox="true"/>
            <p:nvPr/>
          </p:nvSpPr>
          <p:spPr>
            <a:xfrm rot="0">
              <a:off x="444323" y="-85725"/>
              <a:ext cx="19630644" cy="940858"/>
            </a:xfrm>
            <a:prstGeom prst="rect">
              <a:avLst/>
            </a:prstGeom>
          </p:spPr>
          <p:txBody>
            <a:bodyPr anchor="t" rtlCol="false" tIns="0" lIns="0" bIns="0" rIns="0">
              <a:spAutoFit/>
            </a:bodyPr>
            <a:lstStyle/>
            <a:p>
              <a:pPr algn="ctr">
                <a:lnSpc>
                  <a:spcPts val="5599"/>
                </a:lnSpc>
              </a:pPr>
              <a:r>
                <a:rPr lang="en-US" b="true" sz="3999" spc="35">
                  <a:solidFill>
                    <a:srgbClr val="F8FBFD"/>
                  </a:solidFill>
                  <a:latin typeface="The Seasons Bold"/>
                  <a:ea typeface="The Seasons Bold"/>
                  <a:cs typeface="The Seasons Bold"/>
                  <a:sym typeface="The Seasons Bold"/>
                </a:rPr>
                <a:t>Open Science for All: Skills &amp; Community</a:t>
              </a:r>
            </a:p>
          </p:txBody>
        </p:sp>
        <p:sp>
          <p:nvSpPr>
            <p:cNvPr name="TextBox 6" id="6"/>
            <p:cNvSpPr txBox="true"/>
            <p:nvPr/>
          </p:nvSpPr>
          <p:spPr>
            <a:xfrm rot="0">
              <a:off x="0" y="1512254"/>
              <a:ext cx="20519291" cy="4114165"/>
            </a:xfrm>
            <a:prstGeom prst="rect">
              <a:avLst/>
            </a:prstGeom>
          </p:spPr>
          <p:txBody>
            <a:bodyPr anchor="t" rtlCol="false" tIns="0" lIns="0" bIns="0" rIns="0">
              <a:spAutoFit/>
            </a:bodyPr>
            <a:lstStyle/>
            <a:p>
              <a:pPr algn="ctr">
                <a:lnSpc>
                  <a:spcPts val="7559"/>
                </a:lnSpc>
              </a:pPr>
              <a:r>
                <a:rPr lang="en-US" b="true" sz="6999" spc="62">
                  <a:solidFill>
                    <a:srgbClr val="F8FBFD"/>
                  </a:solidFill>
                  <a:latin typeface="The Seasons Bold"/>
                  <a:ea typeface="The Seasons Bold"/>
                  <a:cs typeface="The Seasons Bold"/>
                  <a:sym typeface="The Seasons Bold"/>
                </a:rPr>
                <a:t>Accelerating the Pipeline: </a:t>
              </a:r>
            </a:p>
            <a:p>
              <a:pPr algn="ctr">
                <a:lnSpc>
                  <a:spcPts val="7559"/>
                </a:lnSpc>
              </a:pPr>
              <a:r>
                <a:rPr lang="en-US" b="true" sz="6999" spc="62">
                  <a:solidFill>
                    <a:srgbClr val="F8FBFD"/>
                  </a:solidFill>
                  <a:latin typeface="The Seasons Bold"/>
                  <a:ea typeface="The Seasons Bold"/>
                  <a:cs typeface="The Seasons Bold"/>
                  <a:sym typeface="The Seasons Bold"/>
                </a:rPr>
                <a:t>Building Equitable Global Research </a:t>
              </a:r>
            </a:p>
            <a:p>
              <a:pPr algn="ctr">
                <a:lnSpc>
                  <a:spcPts val="7559"/>
                </a:lnSpc>
              </a:pPr>
              <a:r>
                <a:rPr lang="en-US" b="true" sz="6999" spc="62">
                  <a:solidFill>
                    <a:srgbClr val="F8FBFD"/>
                  </a:solidFill>
                  <a:latin typeface="The Seasons Bold"/>
                  <a:ea typeface="The Seasons Bold"/>
                  <a:cs typeface="The Seasons Bold"/>
                  <a:sym typeface="The Seasons Bold"/>
                </a:rPr>
                <a:t>Pathways in Secondary Education</a:t>
              </a:r>
            </a:p>
          </p:txBody>
        </p:sp>
        <p:sp>
          <p:nvSpPr>
            <p:cNvPr name="TextBox 7" id="7"/>
            <p:cNvSpPr txBox="true"/>
            <p:nvPr/>
          </p:nvSpPr>
          <p:spPr>
            <a:xfrm rot="0">
              <a:off x="405686" y="7041292"/>
              <a:ext cx="19707919" cy="1931458"/>
            </a:xfrm>
            <a:prstGeom prst="rect">
              <a:avLst/>
            </a:prstGeom>
          </p:spPr>
          <p:txBody>
            <a:bodyPr anchor="t" rtlCol="false" tIns="0" lIns="0" bIns="0" rIns="0">
              <a:spAutoFit/>
            </a:bodyPr>
            <a:lstStyle/>
            <a:p>
              <a:pPr algn="ctr">
                <a:lnSpc>
                  <a:spcPts val="5599"/>
                </a:lnSpc>
              </a:pPr>
              <a:r>
                <a:rPr lang="en-US" b="true" sz="3999" spc="35">
                  <a:solidFill>
                    <a:srgbClr val="F8FBFD"/>
                  </a:solidFill>
                  <a:latin typeface="The Seasons Bold"/>
                  <a:ea typeface="The Seasons Bold"/>
                  <a:cs typeface="The Seasons Bold"/>
                  <a:sym typeface="The Seasons Bold"/>
                </a:rPr>
                <a:t>Janna Mino</a:t>
              </a:r>
            </a:p>
            <a:p>
              <a:pPr algn="ctr">
                <a:lnSpc>
                  <a:spcPts val="5599"/>
                </a:lnSpc>
              </a:pPr>
              <a:r>
                <a:rPr lang="en-US" b="true" sz="3999" spc="35">
                  <a:solidFill>
                    <a:srgbClr val="F8FBFD"/>
                  </a:solidFill>
                  <a:latin typeface="The Seasons Bold"/>
                  <a:ea typeface="The Seasons Bold"/>
                  <a:cs typeface="The Seasons Bold"/>
                  <a:sym typeface="The Seasons Bold"/>
                </a:rPr>
                <a:t>Cleveland, Ohio, USA</a:t>
              </a:r>
            </a:p>
          </p:txBody>
        </p:sp>
      </p:grpSp>
      <p:sp>
        <p:nvSpPr>
          <p:cNvPr name="Freeform 8" id="8"/>
          <p:cNvSpPr/>
          <p:nvPr/>
        </p:nvSpPr>
        <p:spPr>
          <a:xfrm flipH="false" flipV="false" rot="0">
            <a:off x="6713571" y="7976747"/>
            <a:ext cx="4860858" cy="1433953"/>
          </a:xfrm>
          <a:custGeom>
            <a:avLst/>
            <a:gdLst/>
            <a:ahLst/>
            <a:cxnLst/>
            <a:rect r="r" b="b" t="t" l="l"/>
            <a:pathLst>
              <a:path h="1433953" w="4860858">
                <a:moveTo>
                  <a:pt x="0" y="0"/>
                </a:moveTo>
                <a:lnTo>
                  <a:pt x="4860858" y="0"/>
                </a:lnTo>
                <a:lnTo>
                  <a:pt x="4860858" y="1433953"/>
                </a:lnTo>
                <a:lnTo>
                  <a:pt x="0" y="1433953"/>
                </a:lnTo>
                <a:lnTo>
                  <a:pt x="0" y="0"/>
                </a:lnTo>
                <a:close/>
              </a:path>
            </a:pathLst>
          </a:custGeom>
          <a:blipFill>
            <a:blip r:embed="rId3"/>
            <a:stretch>
              <a:fillRect l="0" t="0" r="0" b="0"/>
            </a:stretch>
          </a:blipFill>
        </p:spPr>
      </p:sp>
      <p:grpSp>
        <p:nvGrpSpPr>
          <p:cNvPr name="Group 9" id="9"/>
          <p:cNvGrpSpPr/>
          <p:nvPr/>
        </p:nvGrpSpPr>
        <p:grpSpPr>
          <a:xfrm rot="0">
            <a:off x="0" y="9811961"/>
            <a:ext cx="18288000" cy="475039"/>
            <a:chOff x="0" y="0"/>
            <a:chExt cx="24384000" cy="633385"/>
          </a:xfrm>
        </p:grpSpPr>
        <p:grpSp>
          <p:nvGrpSpPr>
            <p:cNvPr name="Group 10" id="10"/>
            <p:cNvGrpSpPr/>
            <p:nvPr/>
          </p:nvGrpSpPr>
          <p:grpSpPr>
            <a:xfrm rot="0">
              <a:off x="7808485" y="0"/>
              <a:ext cx="16575515" cy="633385"/>
              <a:chOff x="0" y="0"/>
              <a:chExt cx="3274176" cy="125113"/>
            </a:xfrm>
          </p:grpSpPr>
          <p:sp>
            <p:nvSpPr>
              <p:cNvPr name="Freeform 11" id="11"/>
              <p:cNvSpPr/>
              <p:nvPr/>
            </p:nvSpPr>
            <p:spPr>
              <a:xfrm flipH="false" flipV="false" rot="0">
                <a:off x="0" y="0"/>
                <a:ext cx="3274176" cy="125113"/>
              </a:xfrm>
              <a:custGeom>
                <a:avLst/>
                <a:gdLst/>
                <a:ahLst/>
                <a:cxnLst/>
                <a:rect r="r" b="b" t="t" l="l"/>
                <a:pathLst>
                  <a:path h="125113" w="3274176">
                    <a:moveTo>
                      <a:pt x="0" y="0"/>
                    </a:moveTo>
                    <a:lnTo>
                      <a:pt x="3274176" y="0"/>
                    </a:lnTo>
                    <a:lnTo>
                      <a:pt x="3274176" y="125113"/>
                    </a:lnTo>
                    <a:lnTo>
                      <a:pt x="0" y="125113"/>
                    </a:lnTo>
                    <a:close/>
                  </a:path>
                </a:pathLst>
              </a:custGeom>
              <a:solidFill>
                <a:srgbClr val="80CBE8"/>
              </a:solidFill>
            </p:spPr>
          </p:sp>
          <p:sp>
            <p:nvSpPr>
              <p:cNvPr name="TextBox 12" id="12"/>
              <p:cNvSpPr txBox="true"/>
              <p:nvPr/>
            </p:nvSpPr>
            <p:spPr>
              <a:xfrm>
                <a:off x="0" y="-38100"/>
                <a:ext cx="3274176" cy="163213"/>
              </a:xfrm>
              <a:prstGeom prst="rect">
                <a:avLst/>
              </a:prstGeom>
            </p:spPr>
            <p:txBody>
              <a:bodyPr anchor="ctr" rtlCol="false" tIns="50800" lIns="50800" bIns="50800" rIns="50800"/>
              <a:lstStyle/>
              <a:p>
                <a:pPr algn="ctr">
                  <a:lnSpc>
                    <a:spcPts val="2659"/>
                  </a:lnSpc>
                  <a:spcBef>
                    <a:spcPct val="0"/>
                  </a:spcBef>
                </a:pPr>
              </a:p>
            </p:txBody>
          </p:sp>
        </p:grpSp>
        <p:sp>
          <p:nvSpPr>
            <p:cNvPr name="Freeform 13" id="13"/>
            <p:cNvSpPr/>
            <p:nvPr/>
          </p:nvSpPr>
          <p:spPr>
            <a:xfrm flipH="false" flipV="false" rot="0">
              <a:off x="0" y="0"/>
              <a:ext cx="8452495" cy="633385"/>
            </a:xfrm>
            <a:custGeom>
              <a:avLst/>
              <a:gdLst/>
              <a:ahLst/>
              <a:cxnLst/>
              <a:rect r="r" b="b" t="t" l="l"/>
              <a:pathLst>
                <a:path h="633385" w="8452495">
                  <a:moveTo>
                    <a:pt x="0" y="0"/>
                  </a:moveTo>
                  <a:lnTo>
                    <a:pt x="8452495" y="0"/>
                  </a:lnTo>
                  <a:lnTo>
                    <a:pt x="8452495" y="633385"/>
                  </a:lnTo>
                  <a:lnTo>
                    <a:pt x="0" y="633385"/>
                  </a:lnTo>
                  <a:lnTo>
                    <a:pt x="0" y="0"/>
                  </a:lnTo>
                  <a:close/>
                </a:path>
              </a:pathLst>
            </a:custGeom>
            <a:blipFill>
              <a:blip r:embed="rId4"/>
              <a:stretch>
                <a:fillRect l="0" t="-2888" r="0" b="-13936"/>
              </a:stretch>
            </a:blipFill>
          </p:spPr>
        </p:sp>
        <p:sp>
          <p:nvSpPr>
            <p:cNvPr name="TextBox 14" id="14"/>
            <p:cNvSpPr txBox="true"/>
            <p:nvPr/>
          </p:nvSpPr>
          <p:spPr>
            <a:xfrm rot="0">
              <a:off x="4107611" y="123864"/>
              <a:ext cx="20276389" cy="353272"/>
            </a:xfrm>
            <a:prstGeom prst="rect">
              <a:avLst/>
            </a:prstGeom>
          </p:spPr>
          <p:txBody>
            <a:bodyPr anchor="t" rtlCol="false" tIns="0" lIns="0" bIns="0" rIns="0">
              <a:spAutoFit/>
            </a:bodyPr>
            <a:lstStyle/>
            <a:p>
              <a:pPr algn="ctr">
                <a:lnSpc>
                  <a:spcPts val="1900"/>
                </a:lnSpc>
                <a:spcBef>
                  <a:spcPct val="0"/>
                </a:spcBef>
              </a:pPr>
              <a:r>
                <a:rPr lang="en-US" sz="1900" spc="17">
                  <a:solidFill>
                    <a:srgbClr val="000000"/>
                  </a:solidFill>
                  <a:latin typeface="Garamond"/>
                  <a:ea typeface="Garamond"/>
                  <a:cs typeface="Garamond"/>
                  <a:sym typeface="Garamond"/>
                </a:rPr>
                <a:t>Acceler</a:t>
              </a:r>
              <a:r>
                <a:rPr lang="en-US" sz="1900" spc="17">
                  <a:solidFill>
                    <a:srgbClr val="000000"/>
                  </a:solidFill>
                  <a:latin typeface="Garamond"/>
                  <a:ea typeface="Garamond"/>
                  <a:cs typeface="Garamond"/>
                  <a:sym typeface="Garamond"/>
                </a:rPr>
                <a:t>ating the Pipeline: Building Equitable Global Research Pathways in Secondary Education     |     Janna Mino, Hathaway Brown School     |     2025</a:t>
              </a:r>
            </a:p>
          </p:txBody>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0" t="0" r="0" b="0"/>
            </a:stretch>
          </a:blipFill>
        </p:spPr>
      </p:sp>
      <p:grpSp>
        <p:nvGrpSpPr>
          <p:cNvPr name="Group 3" id="3"/>
          <p:cNvGrpSpPr/>
          <p:nvPr/>
        </p:nvGrpSpPr>
        <p:grpSpPr>
          <a:xfrm rot="0">
            <a:off x="9611403" y="1625040"/>
            <a:ext cx="7647897" cy="6873457"/>
            <a:chOff x="0" y="0"/>
            <a:chExt cx="10197196" cy="9164609"/>
          </a:xfrm>
        </p:grpSpPr>
        <p:sp>
          <p:nvSpPr>
            <p:cNvPr name="TextBox 4" id="4"/>
            <p:cNvSpPr txBox="true"/>
            <p:nvPr/>
          </p:nvSpPr>
          <p:spPr>
            <a:xfrm rot="0">
              <a:off x="0" y="-9525"/>
              <a:ext cx="10197196" cy="962025"/>
            </a:xfrm>
            <a:prstGeom prst="rect">
              <a:avLst/>
            </a:prstGeom>
          </p:spPr>
          <p:txBody>
            <a:bodyPr anchor="t" rtlCol="false" tIns="0" lIns="0" bIns="0" rIns="0">
              <a:spAutoFit/>
            </a:bodyPr>
            <a:lstStyle/>
            <a:p>
              <a:pPr algn="l">
                <a:lnSpc>
                  <a:spcPts val="5399"/>
                </a:lnSpc>
              </a:pPr>
              <a:r>
                <a:rPr lang="en-US" sz="4499" spc="40" b="true">
                  <a:solidFill>
                    <a:srgbClr val="F8FBFD"/>
                  </a:solidFill>
                  <a:latin typeface="The Seasons Bold"/>
                  <a:ea typeface="The Seasons Bold"/>
                  <a:cs typeface="The Seasons Bold"/>
                  <a:sym typeface="The Seasons Bold"/>
                </a:rPr>
                <a:t>Our Context</a:t>
              </a:r>
            </a:p>
          </p:txBody>
        </p:sp>
        <p:sp>
          <p:nvSpPr>
            <p:cNvPr name="TextBox 5" id="5"/>
            <p:cNvSpPr txBox="true"/>
            <p:nvPr/>
          </p:nvSpPr>
          <p:spPr>
            <a:xfrm rot="0">
              <a:off x="0" y="1518151"/>
              <a:ext cx="10197196" cy="7646458"/>
            </a:xfrm>
            <a:prstGeom prst="rect">
              <a:avLst/>
            </a:prstGeom>
          </p:spPr>
          <p:txBody>
            <a:bodyPr anchor="t" rtlCol="false" tIns="0" lIns="0" bIns="0" rIns="0">
              <a:spAutoFit/>
            </a:bodyPr>
            <a:lstStyle/>
            <a:p>
              <a:pPr algn="l" marL="755647" indent="-377824" lvl="1">
                <a:lnSpc>
                  <a:spcPts val="3499"/>
                </a:lnSpc>
                <a:buFont typeface="Arial"/>
                <a:buChar char="•"/>
              </a:pPr>
              <a:r>
                <a:rPr lang="en-US" b="true" sz="3499" spc="31">
                  <a:solidFill>
                    <a:srgbClr val="F8FBFD"/>
                  </a:solidFill>
                  <a:latin typeface="Garamond Bold"/>
                  <a:ea typeface="Garamond Bold"/>
                  <a:cs typeface="Garamond Bold"/>
                  <a:sym typeface="Garamond Bold"/>
                </a:rPr>
                <a:t>Hathaway Brown School</a:t>
              </a:r>
              <a:r>
                <a:rPr lang="en-US" b="true" sz="3499" spc="31">
                  <a:solidFill>
                    <a:srgbClr val="F8FBFD"/>
                  </a:solidFill>
                  <a:latin typeface="Garamond Bold"/>
                  <a:ea typeface="Garamond Bold"/>
                  <a:cs typeface="Garamond Bold"/>
                  <a:sym typeface="Garamond Bold"/>
                </a:rPr>
                <a:t> </a:t>
              </a:r>
            </a:p>
            <a:p>
              <a:pPr algn="l">
                <a:lnSpc>
                  <a:spcPts val="3499"/>
                </a:lnSpc>
              </a:pPr>
            </a:p>
            <a:p>
              <a:pPr algn="l" marL="755647" indent="-377824" lvl="1">
                <a:lnSpc>
                  <a:spcPts val="3499"/>
                </a:lnSpc>
                <a:buFont typeface="Arial"/>
                <a:buChar char="•"/>
              </a:pPr>
              <a:r>
                <a:rPr lang="en-US" b="true" sz="3499" spc="31">
                  <a:solidFill>
                    <a:srgbClr val="F8FBFD"/>
                  </a:solidFill>
                  <a:latin typeface="Garamond Bold"/>
                  <a:ea typeface="Garamond Bold"/>
                  <a:cs typeface="Garamond Bold"/>
                  <a:sym typeface="Garamond Bold"/>
                </a:rPr>
                <a:t>The Science Research &amp; Engineering Program (SREP) </a:t>
              </a:r>
            </a:p>
            <a:p>
              <a:pPr algn="l">
                <a:lnSpc>
                  <a:spcPts val="3499"/>
                </a:lnSpc>
              </a:pPr>
            </a:p>
            <a:p>
              <a:pPr algn="l" marL="755647" indent="-377824" lvl="1">
                <a:lnSpc>
                  <a:spcPts val="3499"/>
                </a:lnSpc>
                <a:buFont typeface="Arial"/>
                <a:buChar char="•"/>
              </a:pPr>
              <a:r>
                <a:rPr lang="en-US" b="true" sz="3499" spc="31">
                  <a:solidFill>
                    <a:srgbClr val="F8FBFD"/>
                  </a:solidFill>
                  <a:latin typeface="Garamond Bold"/>
                  <a:ea typeface="Garamond Bold"/>
                  <a:cs typeface="Garamond Bold"/>
                  <a:sym typeface="Garamond Bold"/>
                </a:rPr>
                <a:t>ABCs: </a:t>
              </a:r>
            </a:p>
            <a:p>
              <a:pPr algn="l" marL="1511295" indent="-503765" lvl="2">
                <a:lnSpc>
                  <a:spcPts val="3499"/>
                </a:lnSpc>
                <a:buFont typeface="Arial"/>
                <a:buChar char="⚬"/>
              </a:pPr>
              <a:r>
                <a:rPr lang="en-US" b="true" sz="3499" spc="31" u="sng">
                  <a:solidFill>
                    <a:srgbClr val="F8FBFD"/>
                  </a:solidFill>
                  <a:latin typeface="Garamond Bold"/>
                  <a:ea typeface="Garamond Bold"/>
                  <a:cs typeface="Garamond Bold"/>
                  <a:sym typeface="Garamond Bold"/>
                </a:rPr>
                <a:t>A</a:t>
              </a:r>
              <a:r>
                <a:rPr lang="en-US" b="true" sz="3499" spc="31">
                  <a:solidFill>
                    <a:srgbClr val="F8FBFD"/>
                  </a:solidFill>
                  <a:latin typeface="Garamond Bold"/>
                  <a:ea typeface="Garamond Bold"/>
                  <a:cs typeface="Garamond Bold"/>
                  <a:sym typeface="Garamond Bold"/>
                </a:rPr>
                <a:t>ll-inclusive</a:t>
              </a:r>
            </a:p>
            <a:p>
              <a:pPr algn="l" marL="1511295" indent="-503765" lvl="2">
                <a:lnSpc>
                  <a:spcPts val="3499"/>
                </a:lnSpc>
                <a:buFont typeface="Arial"/>
                <a:buChar char="⚬"/>
              </a:pPr>
              <a:r>
                <a:rPr lang="en-US" b="true" sz="3499" spc="31">
                  <a:solidFill>
                    <a:srgbClr val="F8FBFD"/>
                  </a:solidFill>
                  <a:latin typeface="Garamond Bold"/>
                  <a:ea typeface="Garamond Bold"/>
                  <a:cs typeface="Garamond Bold"/>
                  <a:sym typeface="Garamond Bold"/>
                </a:rPr>
                <a:t>(sense of) </a:t>
              </a:r>
              <a:r>
                <a:rPr lang="en-US" b="true" sz="3499" spc="31" u="sng">
                  <a:solidFill>
                    <a:srgbClr val="F8FBFD"/>
                  </a:solidFill>
                  <a:latin typeface="Garamond Bold"/>
                  <a:ea typeface="Garamond Bold"/>
                  <a:cs typeface="Garamond Bold"/>
                  <a:sym typeface="Garamond Bold"/>
                </a:rPr>
                <a:t>B</a:t>
              </a:r>
              <a:r>
                <a:rPr lang="en-US" b="true" sz="3499" spc="31">
                  <a:solidFill>
                    <a:srgbClr val="F8FBFD"/>
                  </a:solidFill>
                  <a:latin typeface="Garamond Bold"/>
                  <a:ea typeface="Garamond Bold"/>
                  <a:cs typeface="Garamond Bold"/>
                  <a:sym typeface="Garamond Bold"/>
                </a:rPr>
                <a:t>elonging</a:t>
              </a:r>
            </a:p>
            <a:p>
              <a:pPr algn="l" marL="1511295" indent="-503765" lvl="2">
                <a:lnSpc>
                  <a:spcPts val="3499"/>
                </a:lnSpc>
                <a:buFont typeface="Arial"/>
                <a:buChar char="⚬"/>
              </a:pPr>
              <a:r>
                <a:rPr lang="en-US" b="true" sz="3499" spc="31" u="sng">
                  <a:solidFill>
                    <a:srgbClr val="F8FBFD"/>
                  </a:solidFill>
                  <a:latin typeface="Garamond Bold"/>
                  <a:ea typeface="Garamond Bold"/>
                  <a:cs typeface="Garamond Bold"/>
                  <a:sym typeface="Garamond Bold"/>
                </a:rPr>
                <a:t>C</a:t>
              </a:r>
              <a:r>
                <a:rPr lang="en-US" b="true" sz="3499" spc="31">
                  <a:solidFill>
                    <a:srgbClr val="F8FBFD"/>
                  </a:solidFill>
                  <a:latin typeface="Garamond Bold"/>
                  <a:ea typeface="Garamond Bold"/>
                  <a:cs typeface="Garamond Bold"/>
                  <a:sym typeface="Garamond Bold"/>
                </a:rPr>
                <a:t>onfidence </a:t>
              </a:r>
            </a:p>
            <a:p>
              <a:pPr algn="l">
                <a:lnSpc>
                  <a:spcPts val="3499"/>
                </a:lnSpc>
              </a:pPr>
            </a:p>
            <a:p>
              <a:pPr algn="l" marL="755647" indent="-377824" lvl="1">
                <a:lnSpc>
                  <a:spcPts val="3499"/>
                </a:lnSpc>
                <a:buFont typeface="Arial"/>
                <a:buChar char="•"/>
              </a:pPr>
              <a:r>
                <a:rPr lang="en-US" b="true" sz="3499" spc="31">
                  <a:solidFill>
                    <a:srgbClr val="F8FBFD"/>
                  </a:solidFill>
                  <a:latin typeface="Garamond Bold"/>
                  <a:ea typeface="Garamond Bold"/>
                  <a:cs typeface="Garamond Bold"/>
                  <a:sym typeface="Garamond Bold"/>
                </a:rPr>
                <a:t>Shaping the next generation of scientists and engineers to embrace and practice open science </a:t>
              </a:r>
            </a:p>
          </p:txBody>
        </p:sp>
      </p:grpSp>
      <p:grpSp>
        <p:nvGrpSpPr>
          <p:cNvPr name="Group 6" id="6"/>
          <p:cNvGrpSpPr/>
          <p:nvPr/>
        </p:nvGrpSpPr>
        <p:grpSpPr>
          <a:xfrm rot="0">
            <a:off x="1381732" y="1800207"/>
            <a:ext cx="7052887" cy="4832335"/>
            <a:chOff x="0" y="0"/>
            <a:chExt cx="9403849" cy="6443113"/>
          </a:xfrm>
        </p:grpSpPr>
        <p:sp>
          <p:nvSpPr>
            <p:cNvPr name="TextBox 7" id="7"/>
            <p:cNvSpPr txBox="true"/>
            <p:nvPr/>
          </p:nvSpPr>
          <p:spPr>
            <a:xfrm rot="0">
              <a:off x="0" y="123825"/>
              <a:ext cx="9403849" cy="5231342"/>
            </a:xfrm>
            <a:prstGeom prst="rect">
              <a:avLst/>
            </a:prstGeom>
          </p:spPr>
          <p:txBody>
            <a:bodyPr anchor="t" rtlCol="false" tIns="0" lIns="0" bIns="0" rIns="0">
              <a:spAutoFit/>
            </a:bodyPr>
            <a:lstStyle/>
            <a:p>
              <a:pPr algn="l">
                <a:lnSpc>
                  <a:spcPts val="6999"/>
                </a:lnSpc>
              </a:pPr>
              <a:r>
                <a:rPr lang="en-US" b="true" sz="6999" i="true" spc="62">
                  <a:solidFill>
                    <a:srgbClr val="F8FBFD"/>
                  </a:solidFill>
                  <a:latin typeface="The Seasons Bold Italics"/>
                  <a:ea typeface="The Seasons Bold Italics"/>
                  <a:cs typeface="The Seasons Bold Italics"/>
                  <a:sym typeface="The Seasons Bold Italics"/>
                </a:rPr>
                <a:t>When</a:t>
              </a:r>
              <a:r>
                <a:rPr lang="en-US" sz="6999" spc="62" b="true">
                  <a:solidFill>
                    <a:srgbClr val="F8FBFD"/>
                  </a:solidFill>
                  <a:latin typeface="The Seasons Bold"/>
                  <a:ea typeface="The Seasons Bold"/>
                  <a:cs typeface="The Seasons Bold"/>
                  <a:sym typeface="The Seasons Bold"/>
                </a:rPr>
                <a:t> should we open science to the next generation?</a:t>
              </a:r>
            </a:p>
          </p:txBody>
        </p:sp>
        <p:sp>
          <p:nvSpPr>
            <p:cNvPr name="AutoShape 8" id="8"/>
            <p:cNvSpPr/>
            <p:nvPr/>
          </p:nvSpPr>
          <p:spPr>
            <a:xfrm rot="0">
              <a:off x="0" y="6211323"/>
              <a:ext cx="7160343" cy="231790"/>
            </a:xfrm>
            <a:prstGeom prst="rect">
              <a:avLst/>
            </a:prstGeom>
            <a:solidFill>
              <a:srgbClr val="F8FBFD"/>
            </a:solidFill>
          </p:spPr>
        </p:sp>
      </p:grpSp>
      <p:grpSp>
        <p:nvGrpSpPr>
          <p:cNvPr name="Group 9" id="9"/>
          <p:cNvGrpSpPr/>
          <p:nvPr/>
        </p:nvGrpSpPr>
        <p:grpSpPr>
          <a:xfrm rot="0">
            <a:off x="0" y="9811961"/>
            <a:ext cx="18288000" cy="475039"/>
            <a:chOff x="0" y="0"/>
            <a:chExt cx="24384000" cy="633385"/>
          </a:xfrm>
        </p:grpSpPr>
        <p:grpSp>
          <p:nvGrpSpPr>
            <p:cNvPr name="Group 10" id="10"/>
            <p:cNvGrpSpPr/>
            <p:nvPr/>
          </p:nvGrpSpPr>
          <p:grpSpPr>
            <a:xfrm rot="0">
              <a:off x="7808485" y="0"/>
              <a:ext cx="16575515" cy="633385"/>
              <a:chOff x="0" y="0"/>
              <a:chExt cx="3274176" cy="125113"/>
            </a:xfrm>
          </p:grpSpPr>
          <p:sp>
            <p:nvSpPr>
              <p:cNvPr name="Freeform 11" id="11"/>
              <p:cNvSpPr/>
              <p:nvPr/>
            </p:nvSpPr>
            <p:spPr>
              <a:xfrm flipH="false" flipV="false" rot="0">
                <a:off x="0" y="0"/>
                <a:ext cx="3274176" cy="125113"/>
              </a:xfrm>
              <a:custGeom>
                <a:avLst/>
                <a:gdLst/>
                <a:ahLst/>
                <a:cxnLst/>
                <a:rect r="r" b="b" t="t" l="l"/>
                <a:pathLst>
                  <a:path h="125113" w="3274176">
                    <a:moveTo>
                      <a:pt x="0" y="0"/>
                    </a:moveTo>
                    <a:lnTo>
                      <a:pt x="3274176" y="0"/>
                    </a:lnTo>
                    <a:lnTo>
                      <a:pt x="3274176" y="125113"/>
                    </a:lnTo>
                    <a:lnTo>
                      <a:pt x="0" y="125113"/>
                    </a:lnTo>
                    <a:close/>
                  </a:path>
                </a:pathLst>
              </a:custGeom>
              <a:solidFill>
                <a:srgbClr val="80CBE8"/>
              </a:solidFill>
            </p:spPr>
          </p:sp>
          <p:sp>
            <p:nvSpPr>
              <p:cNvPr name="TextBox 12" id="12"/>
              <p:cNvSpPr txBox="true"/>
              <p:nvPr/>
            </p:nvSpPr>
            <p:spPr>
              <a:xfrm>
                <a:off x="0" y="-38100"/>
                <a:ext cx="3274176" cy="163213"/>
              </a:xfrm>
              <a:prstGeom prst="rect">
                <a:avLst/>
              </a:prstGeom>
            </p:spPr>
            <p:txBody>
              <a:bodyPr anchor="ctr" rtlCol="false" tIns="50800" lIns="50800" bIns="50800" rIns="50800"/>
              <a:lstStyle/>
              <a:p>
                <a:pPr algn="ctr">
                  <a:lnSpc>
                    <a:spcPts val="2659"/>
                  </a:lnSpc>
                  <a:spcBef>
                    <a:spcPct val="0"/>
                  </a:spcBef>
                </a:pPr>
              </a:p>
            </p:txBody>
          </p:sp>
        </p:grpSp>
        <p:sp>
          <p:nvSpPr>
            <p:cNvPr name="Freeform 13" id="13"/>
            <p:cNvSpPr/>
            <p:nvPr/>
          </p:nvSpPr>
          <p:spPr>
            <a:xfrm flipH="false" flipV="false" rot="0">
              <a:off x="0" y="0"/>
              <a:ext cx="8452495" cy="633385"/>
            </a:xfrm>
            <a:custGeom>
              <a:avLst/>
              <a:gdLst/>
              <a:ahLst/>
              <a:cxnLst/>
              <a:rect r="r" b="b" t="t" l="l"/>
              <a:pathLst>
                <a:path h="633385" w="8452495">
                  <a:moveTo>
                    <a:pt x="0" y="0"/>
                  </a:moveTo>
                  <a:lnTo>
                    <a:pt x="8452495" y="0"/>
                  </a:lnTo>
                  <a:lnTo>
                    <a:pt x="8452495" y="633385"/>
                  </a:lnTo>
                  <a:lnTo>
                    <a:pt x="0" y="633385"/>
                  </a:lnTo>
                  <a:lnTo>
                    <a:pt x="0" y="0"/>
                  </a:lnTo>
                  <a:close/>
                </a:path>
              </a:pathLst>
            </a:custGeom>
            <a:blipFill>
              <a:blip r:embed="rId4"/>
              <a:stretch>
                <a:fillRect l="0" t="-2888" r="0" b="-13936"/>
              </a:stretch>
            </a:blipFill>
          </p:spPr>
        </p:sp>
        <p:sp>
          <p:nvSpPr>
            <p:cNvPr name="TextBox 14" id="14"/>
            <p:cNvSpPr txBox="true"/>
            <p:nvPr/>
          </p:nvSpPr>
          <p:spPr>
            <a:xfrm rot="0">
              <a:off x="4107611" y="123864"/>
              <a:ext cx="20276389" cy="353272"/>
            </a:xfrm>
            <a:prstGeom prst="rect">
              <a:avLst/>
            </a:prstGeom>
          </p:spPr>
          <p:txBody>
            <a:bodyPr anchor="t" rtlCol="false" tIns="0" lIns="0" bIns="0" rIns="0">
              <a:spAutoFit/>
            </a:bodyPr>
            <a:lstStyle/>
            <a:p>
              <a:pPr algn="ctr">
                <a:lnSpc>
                  <a:spcPts val="1900"/>
                </a:lnSpc>
                <a:spcBef>
                  <a:spcPct val="0"/>
                </a:spcBef>
              </a:pPr>
              <a:r>
                <a:rPr lang="en-US" sz="1900" spc="17">
                  <a:solidFill>
                    <a:srgbClr val="000000"/>
                  </a:solidFill>
                  <a:latin typeface="Garamond"/>
                  <a:ea typeface="Garamond"/>
                  <a:cs typeface="Garamond"/>
                  <a:sym typeface="Garamond"/>
                </a:rPr>
                <a:t>Acceler</a:t>
              </a:r>
              <a:r>
                <a:rPr lang="en-US" sz="1900" spc="17">
                  <a:solidFill>
                    <a:srgbClr val="000000"/>
                  </a:solidFill>
                  <a:latin typeface="Garamond"/>
                  <a:ea typeface="Garamond"/>
                  <a:cs typeface="Garamond"/>
                  <a:sym typeface="Garamond"/>
                </a:rPr>
                <a:t>ating the Pipeline: Building Equitable Global Research Pathways in Secondary Education     |     Janna Mino, Hathaway Brown School     |     2025</a:t>
              </a:r>
            </a:p>
          </p:txBody>
        </p:sp>
      </p:grpSp>
      <p:sp>
        <p:nvSpPr>
          <p:cNvPr name="Freeform 15" id="15"/>
          <p:cNvSpPr/>
          <p:nvPr/>
        </p:nvSpPr>
        <p:spPr>
          <a:xfrm flipH="false" flipV="false" rot="0">
            <a:off x="157931" y="176981"/>
            <a:ext cx="2159494" cy="637051"/>
          </a:xfrm>
          <a:custGeom>
            <a:avLst/>
            <a:gdLst/>
            <a:ahLst/>
            <a:cxnLst/>
            <a:rect r="r" b="b" t="t" l="l"/>
            <a:pathLst>
              <a:path h="637051" w="2159494">
                <a:moveTo>
                  <a:pt x="0" y="0"/>
                </a:moveTo>
                <a:lnTo>
                  <a:pt x="2159493" y="0"/>
                </a:lnTo>
                <a:lnTo>
                  <a:pt x="2159493" y="637051"/>
                </a:lnTo>
                <a:lnTo>
                  <a:pt x="0" y="637051"/>
                </a:lnTo>
                <a:lnTo>
                  <a:pt x="0" y="0"/>
                </a:lnTo>
                <a:close/>
              </a:path>
            </a:pathLst>
          </a:custGeom>
          <a:blipFill>
            <a:blip r:embed="rId5"/>
            <a:stretch>
              <a:fillRect l="0" t="0" r="0" b="0"/>
            </a:stretch>
          </a:blipFill>
        </p:spPr>
      </p:sp>
    </p:spTree>
  </p:cSld>
  <p:clrMapOvr>
    <a:masterClrMapping/>
  </p:clrMapOvr>
  <p:transition spd="fast">
    <p:fade/>
  </p:transition>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0" t="-16888" r="0" b="-16888"/>
            </a:stretch>
          </a:blipFill>
        </p:spPr>
      </p:sp>
      <p:grpSp>
        <p:nvGrpSpPr>
          <p:cNvPr name="Group 3" id="3"/>
          <p:cNvGrpSpPr/>
          <p:nvPr/>
        </p:nvGrpSpPr>
        <p:grpSpPr>
          <a:xfrm rot="0">
            <a:off x="7710785" y="1508543"/>
            <a:ext cx="10170661" cy="7749757"/>
            <a:chOff x="0" y="0"/>
            <a:chExt cx="13560881" cy="10333009"/>
          </a:xfrm>
        </p:grpSpPr>
        <p:sp>
          <p:nvSpPr>
            <p:cNvPr name="TextBox 4" id="4"/>
            <p:cNvSpPr txBox="true"/>
            <p:nvPr/>
          </p:nvSpPr>
          <p:spPr>
            <a:xfrm rot="0">
              <a:off x="0" y="-9525"/>
              <a:ext cx="13560881" cy="962025"/>
            </a:xfrm>
            <a:prstGeom prst="rect">
              <a:avLst/>
            </a:prstGeom>
          </p:spPr>
          <p:txBody>
            <a:bodyPr anchor="t" rtlCol="false" tIns="0" lIns="0" bIns="0" rIns="0">
              <a:spAutoFit/>
            </a:bodyPr>
            <a:lstStyle/>
            <a:p>
              <a:pPr algn="l">
                <a:lnSpc>
                  <a:spcPts val="5399"/>
                </a:lnSpc>
              </a:pPr>
              <a:r>
                <a:rPr lang="en-US" sz="4499" spc="40" b="true">
                  <a:solidFill>
                    <a:srgbClr val="053D57"/>
                  </a:solidFill>
                  <a:latin typeface="The Seasons Bold"/>
                  <a:ea typeface="The Seasons Bold"/>
                  <a:cs typeface="The Seasons Bold"/>
                  <a:sym typeface="The Seasons Bold"/>
                </a:rPr>
                <a:t>Intentions &amp; Ripples</a:t>
              </a:r>
            </a:p>
          </p:txBody>
        </p:sp>
        <p:sp>
          <p:nvSpPr>
            <p:cNvPr name="TextBox 5" id="5"/>
            <p:cNvSpPr txBox="true"/>
            <p:nvPr/>
          </p:nvSpPr>
          <p:spPr>
            <a:xfrm rot="0">
              <a:off x="0" y="1518151"/>
              <a:ext cx="13560881" cy="8814858"/>
            </a:xfrm>
            <a:prstGeom prst="rect">
              <a:avLst/>
            </a:prstGeom>
          </p:spPr>
          <p:txBody>
            <a:bodyPr anchor="t" rtlCol="false" tIns="0" lIns="0" bIns="0" rIns="0">
              <a:spAutoFit/>
            </a:bodyPr>
            <a:lstStyle/>
            <a:p>
              <a:pPr algn="l" marL="755647" indent="-377824" lvl="1">
                <a:lnSpc>
                  <a:spcPts val="3499"/>
                </a:lnSpc>
                <a:buFont typeface="Arial"/>
                <a:buChar char="•"/>
              </a:pPr>
              <a:r>
                <a:rPr lang="en-US" b="true" sz="3499" spc="31">
                  <a:solidFill>
                    <a:srgbClr val="053D57"/>
                  </a:solidFill>
                  <a:latin typeface="Garamond Bold"/>
                  <a:ea typeface="Garamond Bold"/>
                  <a:cs typeface="Garamond Bold"/>
                  <a:sym typeface="Garamond Bold"/>
                </a:rPr>
                <a:t>“...restoring a gold standard for science to ensure that federally funded research is transparent, rigorous, and impactful, and that Federal decisions are informed by the most credible, reliable, and impartial scientific evidence available” (Executive Order, May 23, 2025).</a:t>
              </a:r>
            </a:p>
            <a:p>
              <a:pPr algn="l">
                <a:lnSpc>
                  <a:spcPts val="3499"/>
                </a:lnSpc>
              </a:pPr>
            </a:p>
            <a:p>
              <a:pPr algn="l" marL="755647" indent="-377824" lvl="1">
                <a:lnSpc>
                  <a:spcPts val="3499"/>
                </a:lnSpc>
                <a:buFont typeface="Arial"/>
                <a:buChar char="•"/>
              </a:pPr>
              <a:r>
                <a:rPr lang="en-US" b="true" sz="3499" spc="31">
                  <a:solidFill>
                    <a:srgbClr val="053D57"/>
                  </a:solidFill>
                  <a:latin typeface="Garamond Bold"/>
                  <a:ea typeface="Garamond Bold"/>
                  <a:cs typeface="Garamond Bold"/>
                  <a:sym typeface="Garamond Bold"/>
                </a:rPr>
                <a:t> “...the 2024 NIH Public Access Policy requires Author Accepted Manuscripts accepted for publication in a journal, on or after July 1, 2025, to be submitted to PubMed Central upon acceptance for publication, for public availability without embargo upon the Official Date of Publication” (NIH Public Access Policy).</a:t>
              </a:r>
            </a:p>
          </p:txBody>
        </p:sp>
      </p:grpSp>
      <p:grpSp>
        <p:nvGrpSpPr>
          <p:cNvPr name="Group 6" id="6"/>
          <p:cNvGrpSpPr/>
          <p:nvPr/>
        </p:nvGrpSpPr>
        <p:grpSpPr>
          <a:xfrm rot="0">
            <a:off x="1432815" y="1522427"/>
            <a:ext cx="5877959" cy="6718285"/>
            <a:chOff x="0" y="0"/>
            <a:chExt cx="7837279" cy="8957713"/>
          </a:xfrm>
        </p:grpSpPr>
        <p:sp>
          <p:nvSpPr>
            <p:cNvPr name="TextBox 7" id="7"/>
            <p:cNvSpPr txBox="true"/>
            <p:nvPr/>
          </p:nvSpPr>
          <p:spPr>
            <a:xfrm rot="0">
              <a:off x="0" y="123825"/>
              <a:ext cx="7837279" cy="7745942"/>
            </a:xfrm>
            <a:prstGeom prst="rect">
              <a:avLst/>
            </a:prstGeom>
          </p:spPr>
          <p:txBody>
            <a:bodyPr anchor="t" rtlCol="false" tIns="0" lIns="0" bIns="0" rIns="0">
              <a:spAutoFit/>
            </a:bodyPr>
            <a:lstStyle/>
            <a:p>
              <a:pPr algn="l">
                <a:lnSpc>
                  <a:spcPts val="6999"/>
                </a:lnSpc>
              </a:pPr>
              <a:r>
                <a:rPr lang="en-US" b="true" sz="6999" i="true" spc="62">
                  <a:solidFill>
                    <a:srgbClr val="053D57"/>
                  </a:solidFill>
                  <a:latin typeface="The Seasons Bold Italics"/>
                  <a:ea typeface="The Seasons Bold Italics"/>
                  <a:cs typeface="The Seasons Bold Italics"/>
                  <a:sym typeface="The Seasons Bold Italics"/>
                </a:rPr>
                <a:t>What</a:t>
              </a:r>
              <a:r>
                <a:rPr lang="en-US" sz="6999" spc="62" b="true">
                  <a:solidFill>
                    <a:srgbClr val="053D57"/>
                  </a:solidFill>
                  <a:latin typeface="The Seasons Bold"/>
                  <a:ea typeface="The Seasons Bold"/>
                  <a:cs typeface="The Seasons Bold"/>
                  <a:sym typeface="The Seasons Bold"/>
                </a:rPr>
                <a:t> is happening to research opportunities for my students? </a:t>
              </a:r>
            </a:p>
          </p:txBody>
        </p:sp>
        <p:sp>
          <p:nvSpPr>
            <p:cNvPr name="AutoShape 8" id="8"/>
            <p:cNvSpPr/>
            <p:nvPr/>
          </p:nvSpPr>
          <p:spPr>
            <a:xfrm rot="0">
              <a:off x="0" y="8725923"/>
              <a:ext cx="5967515" cy="231790"/>
            </a:xfrm>
            <a:prstGeom prst="rect">
              <a:avLst/>
            </a:prstGeom>
            <a:solidFill>
              <a:srgbClr val="053D57"/>
            </a:solidFill>
          </p:spPr>
        </p:sp>
      </p:grpSp>
      <p:grpSp>
        <p:nvGrpSpPr>
          <p:cNvPr name="Group 9" id="9"/>
          <p:cNvGrpSpPr/>
          <p:nvPr/>
        </p:nvGrpSpPr>
        <p:grpSpPr>
          <a:xfrm rot="0">
            <a:off x="0" y="9811961"/>
            <a:ext cx="18288000" cy="475039"/>
            <a:chOff x="0" y="0"/>
            <a:chExt cx="24384000" cy="633385"/>
          </a:xfrm>
        </p:grpSpPr>
        <p:grpSp>
          <p:nvGrpSpPr>
            <p:cNvPr name="Group 10" id="10"/>
            <p:cNvGrpSpPr/>
            <p:nvPr/>
          </p:nvGrpSpPr>
          <p:grpSpPr>
            <a:xfrm rot="0">
              <a:off x="7808485" y="0"/>
              <a:ext cx="16575515" cy="633385"/>
              <a:chOff x="0" y="0"/>
              <a:chExt cx="3274176" cy="125113"/>
            </a:xfrm>
          </p:grpSpPr>
          <p:sp>
            <p:nvSpPr>
              <p:cNvPr name="Freeform 11" id="11"/>
              <p:cNvSpPr/>
              <p:nvPr/>
            </p:nvSpPr>
            <p:spPr>
              <a:xfrm flipH="false" flipV="false" rot="0">
                <a:off x="0" y="0"/>
                <a:ext cx="3274176" cy="125113"/>
              </a:xfrm>
              <a:custGeom>
                <a:avLst/>
                <a:gdLst/>
                <a:ahLst/>
                <a:cxnLst/>
                <a:rect r="r" b="b" t="t" l="l"/>
                <a:pathLst>
                  <a:path h="125113" w="3274176">
                    <a:moveTo>
                      <a:pt x="0" y="0"/>
                    </a:moveTo>
                    <a:lnTo>
                      <a:pt x="3274176" y="0"/>
                    </a:lnTo>
                    <a:lnTo>
                      <a:pt x="3274176" y="125113"/>
                    </a:lnTo>
                    <a:lnTo>
                      <a:pt x="0" y="125113"/>
                    </a:lnTo>
                    <a:close/>
                  </a:path>
                </a:pathLst>
              </a:custGeom>
              <a:solidFill>
                <a:srgbClr val="80CBE8"/>
              </a:solidFill>
            </p:spPr>
          </p:sp>
          <p:sp>
            <p:nvSpPr>
              <p:cNvPr name="TextBox 12" id="12"/>
              <p:cNvSpPr txBox="true"/>
              <p:nvPr/>
            </p:nvSpPr>
            <p:spPr>
              <a:xfrm>
                <a:off x="0" y="-38100"/>
                <a:ext cx="3274176" cy="163213"/>
              </a:xfrm>
              <a:prstGeom prst="rect">
                <a:avLst/>
              </a:prstGeom>
            </p:spPr>
            <p:txBody>
              <a:bodyPr anchor="ctr" rtlCol="false" tIns="50800" lIns="50800" bIns="50800" rIns="50800"/>
              <a:lstStyle/>
              <a:p>
                <a:pPr algn="ctr">
                  <a:lnSpc>
                    <a:spcPts val="2659"/>
                  </a:lnSpc>
                  <a:spcBef>
                    <a:spcPct val="0"/>
                  </a:spcBef>
                </a:pPr>
              </a:p>
            </p:txBody>
          </p:sp>
        </p:grpSp>
        <p:sp>
          <p:nvSpPr>
            <p:cNvPr name="Freeform 13" id="13"/>
            <p:cNvSpPr/>
            <p:nvPr/>
          </p:nvSpPr>
          <p:spPr>
            <a:xfrm flipH="false" flipV="false" rot="0">
              <a:off x="0" y="0"/>
              <a:ext cx="8452495" cy="633385"/>
            </a:xfrm>
            <a:custGeom>
              <a:avLst/>
              <a:gdLst/>
              <a:ahLst/>
              <a:cxnLst/>
              <a:rect r="r" b="b" t="t" l="l"/>
              <a:pathLst>
                <a:path h="633385" w="8452495">
                  <a:moveTo>
                    <a:pt x="0" y="0"/>
                  </a:moveTo>
                  <a:lnTo>
                    <a:pt x="8452495" y="0"/>
                  </a:lnTo>
                  <a:lnTo>
                    <a:pt x="8452495" y="633385"/>
                  </a:lnTo>
                  <a:lnTo>
                    <a:pt x="0" y="633385"/>
                  </a:lnTo>
                  <a:lnTo>
                    <a:pt x="0" y="0"/>
                  </a:lnTo>
                  <a:close/>
                </a:path>
              </a:pathLst>
            </a:custGeom>
            <a:blipFill>
              <a:blip r:embed="rId4"/>
              <a:stretch>
                <a:fillRect l="0" t="-2888" r="0" b="-13936"/>
              </a:stretch>
            </a:blipFill>
          </p:spPr>
        </p:sp>
        <p:sp>
          <p:nvSpPr>
            <p:cNvPr name="TextBox 14" id="14"/>
            <p:cNvSpPr txBox="true"/>
            <p:nvPr/>
          </p:nvSpPr>
          <p:spPr>
            <a:xfrm rot="0">
              <a:off x="4107611" y="123864"/>
              <a:ext cx="20276389" cy="353272"/>
            </a:xfrm>
            <a:prstGeom prst="rect">
              <a:avLst/>
            </a:prstGeom>
          </p:spPr>
          <p:txBody>
            <a:bodyPr anchor="t" rtlCol="false" tIns="0" lIns="0" bIns="0" rIns="0">
              <a:spAutoFit/>
            </a:bodyPr>
            <a:lstStyle/>
            <a:p>
              <a:pPr algn="ctr">
                <a:lnSpc>
                  <a:spcPts val="1900"/>
                </a:lnSpc>
                <a:spcBef>
                  <a:spcPct val="0"/>
                </a:spcBef>
              </a:pPr>
              <a:r>
                <a:rPr lang="en-US" sz="1900" spc="17">
                  <a:solidFill>
                    <a:srgbClr val="000000"/>
                  </a:solidFill>
                  <a:latin typeface="Garamond"/>
                  <a:ea typeface="Garamond"/>
                  <a:cs typeface="Garamond"/>
                  <a:sym typeface="Garamond"/>
                </a:rPr>
                <a:t>Acceler</a:t>
              </a:r>
              <a:r>
                <a:rPr lang="en-US" sz="1900" spc="17">
                  <a:solidFill>
                    <a:srgbClr val="000000"/>
                  </a:solidFill>
                  <a:latin typeface="Garamond"/>
                  <a:ea typeface="Garamond"/>
                  <a:cs typeface="Garamond"/>
                  <a:sym typeface="Garamond"/>
                </a:rPr>
                <a:t>ating the Pipeline: Building Equitable Global Research Pathways in Secondary Education     |     Janna Mino, Hathaway Brown School     |     2025</a:t>
              </a:r>
            </a:p>
          </p:txBody>
        </p:sp>
      </p:grpSp>
      <p:sp>
        <p:nvSpPr>
          <p:cNvPr name="Freeform 15" id="15"/>
          <p:cNvSpPr/>
          <p:nvPr/>
        </p:nvSpPr>
        <p:spPr>
          <a:xfrm flipH="false" flipV="false" rot="0">
            <a:off x="157931" y="142261"/>
            <a:ext cx="2159494" cy="637051"/>
          </a:xfrm>
          <a:custGeom>
            <a:avLst/>
            <a:gdLst/>
            <a:ahLst/>
            <a:cxnLst/>
            <a:rect r="r" b="b" t="t" l="l"/>
            <a:pathLst>
              <a:path h="637051" w="2159494">
                <a:moveTo>
                  <a:pt x="0" y="0"/>
                </a:moveTo>
                <a:lnTo>
                  <a:pt x="2159493" y="0"/>
                </a:lnTo>
                <a:lnTo>
                  <a:pt x="2159493" y="637051"/>
                </a:lnTo>
                <a:lnTo>
                  <a:pt x="0" y="637051"/>
                </a:lnTo>
                <a:lnTo>
                  <a:pt x="0" y="0"/>
                </a:lnTo>
                <a:close/>
              </a:path>
            </a:pathLst>
          </a:custGeom>
          <a:blipFill>
            <a:blip r:embed="rId5"/>
            <a:stretch>
              <a:fillRect l="0" t="0" r="0" b="0"/>
            </a:stretch>
          </a:blipFill>
        </p:spPr>
      </p:sp>
    </p:spTree>
  </p:cSld>
  <p:clrMapOvr>
    <a:masterClrMapping/>
  </p:clrMapOvr>
  <p:transition spd="fast">
    <p:fade/>
  </p:transition>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053D57"/>
        </a:solidFill>
      </p:bgPr>
    </p:bg>
    <p:spTree>
      <p:nvGrpSpPr>
        <p:cNvPr id="1" name=""/>
        <p:cNvGrpSpPr/>
        <p:nvPr/>
      </p:nvGrpSpPr>
      <p:grpSpPr>
        <a:xfrm>
          <a:off x="0" y="0"/>
          <a:ext cx="0" cy="0"/>
          <a:chOff x="0" y="0"/>
          <a:chExt cx="0" cy="0"/>
        </a:xfrm>
      </p:grpSpPr>
      <p:grpSp>
        <p:nvGrpSpPr>
          <p:cNvPr name="Group 2" id="2"/>
          <p:cNvGrpSpPr/>
          <p:nvPr/>
        </p:nvGrpSpPr>
        <p:grpSpPr>
          <a:xfrm rot="0">
            <a:off x="-184204" y="-240882"/>
            <a:ext cx="18656408" cy="10768764"/>
            <a:chOff x="0" y="0"/>
            <a:chExt cx="24875211" cy="14358352"/>
          </a:xfrm>
        </p:grpSpPr>
        <p:pic>
          <p:nvPicPr>
            <p:cNvPr name="Picture 3" id="3"/>
            <p:cNvPicPr>
              <a:picLocks noChangeAspect="true"/>
            </p:cNvPicPr>
            <p:nvPr/>
          </p:nvPicPr>
          <p:blipFill>
            <a:blip r:embed="rId3">
              <a:alphaModFix amt="50000"/>
            </a:blip>
            <a:srcRect l="1382" t="0" r="1382" b="0"/>
            <a:stretch>
              <a:fillRect/>
            </a:stretch>
          </p:blipFill>
          <p:spPr>
            <a:xfrm flipH="false" flipV="false">
              <a:off x="0" y="0"/>
              <a:ext cx="12437605" cy="7179176"/>
            </a:xfrm>
            <a:prstGeom prst="rect">
              <a:avLst/>
            </a:prstGeom>
          </p:spPr>
        </p:pic>
        <p:pic>
          <p:nvPicPr>
            <p:cNvPr name="Picture 4" id="4"/>
            <p:cNvPicPr>
              <a:picLocks noChangeAspect="true"/>
            </p:cNvPicPr>
            <p:nvPr/>
          </p:nvPicPr>
          <p:blipFill>
            <a:blip r:embed="rId4">
              <a:alphaModFix amt="50000"/>
            </a:blip>
            <a:srcRect l="0" t="6518" r="0" b="6518"/>
            <a:stretch>
              <a:fillRect/>
            </a:stretch>
          </p:blipFill>
          <p:spPr>
            <a:xfrm flipH="false" flipV="false">
              <a:off x="12437605" y="0"/>
              <a:ext cx="12437605" cy="7179176"/>
            </a:xfrm>
            <a:prstGeom prst="rect">
              <a:avLst/>
            </a:prstGeom>
          </p:spPr>
        </p:pic>
        <p:pic>
          <p:nvPicPr>
            <p:cNvPr name="Picture 5" id="5"/>
            <p:cNvPicPr>
              <a:picLocks noChangeAspect="true"/>
            </p:cNvPicPr>
            <p:nvPr/>
          </p:nvPicPr>
          <p:blipFill>
            <a:blip r:embed="rId5">
              <a:alphaModFix amt="50000"/>
            </a:blip>
            <a:srcRect l="0" t="7063" r="0" b="15974"/>
            <a:stretch>
              <a:fillRect/>
            </a:stretch>
          </p:blipFill>
          <p:spPr>
            <a:xfrm flipH="false" flipV="false">
              <a:off x="0" y="7179176"/>
              <a:ext cx="12437605" cy="7179176"/>
            </a:xfrm>
            <a:prstGeom prst="rect">
              <a:avLst/>
            </a:prstGeom>
          </p:spPr>
        </p:pic>
        <p:pic>
          <p:nvPicPr>
            <p:cNvPr name="Picture 6" id="6"/>
            <p:cNvPicPr>
              <a:picLocks noChangeAspect="true"/>
            </p:cNvPicPr>
            <p:nvPr/>
          </p:nvPicPr>
          <p:blipFill>
            <a:blip r:embed="rId6">
              <a:alphaModFix amt="50000"/>
            </a:blip>
            <a:srcRect l="0" t="4227" r="0" b="18810"/>
            <a:stretch>
              <a:fillRect/>
            </a:stretch>
          </p:blipFill>
          <p:spPr>
            <a:xfrm flipH="false" flipV="false">
              <a:off x="12437605" y="7179176"/>
              <a:ext cx="12437605" cy="7179176"/>
            </a:xfrm>
            <a:prstGeom prst="rect">
              <a:avLst/>
            </a:prstGeom>
          </p:spPr>
        </p:pic>
      </p:grpSp>
      <p:sp>
        <p:nvSpPr>
          <p:cNvPr name="AutoShape 7" id="7"/>
          <p:cNvSpPr/>
          <p:nvPr/>
        </p:nvSpPr>
        <p:spPr>
          <a:xfrm rot="0">
            <a:off x="3437521" y="2824329"/>
            <a:ext cx="11412958" cy="4638343"/>
          </a:xfrm>
          <a:prstGeom prst="rect">
            <a:avLst/>
          </a:prstGeom>
          <a:solidFill>
            <a:srgbClr val="F8FBFD">
              <a:alpha val="89804"/>
            </a:srgbClr>
          </a:solidFill>
        </p:spPr>
      </p:sp>
      <p:sp>
        <p:nvSpPr>
          <p:cNvPr name="TextBox 8" id="8"/>
          <p:cNvSpPr txBox="true"/>
          <p:nvPr/>
        </p:nvSpPr>
        <p:spPr>
          <a:xfrm rot="0">
            <a:off x="4157595" y="3594749"/>
            <a:ext cx="9972811" cy="638175"/>
          </a:xfrm>
          <a:prstGeom prst="rect">
            <a:avLst/>
          </a:prstGeom>
        </p:spPr>
        <p:txBody>
          <a:bodyPr anchor="t" rtlCol="false" tIns="0" lIns="0" bIns="0" rIns="0">
            <a:spAutoFit/>
          </a:bodyPr>
          <a:lstStyle/>
          <a:p>
            <a:pPr algn="ctr">
              <a:lnSpc>
                <a:spcPts val="4499"/>
              </a:lnSpc>
            </a:pPr>
            <a:r>
              <a:rPr lang="en-US" b="true" sz="4499" spc="40">
                <a:solidFill>
                  <a:srgbClr val="053D57"/>
                </a:solidFill>
                <a:latin typeface="The Seasons Bold"/>
                <a:ea typeface="The Seasons Bold"/>
                <a:cs typeface="The Seasons Bold"/>
                <a:sym typeface="The Seasons Bold"/>
              </a:rPr>
              <a:t>The Bigger Picture</a:t>
            </a:r>
          </a:p>
        </p:txBody>
      </p:sp>
      <p:sp>
        <p:nvSpPr>
          <p:cNvPr name="TextBox 9" id="9"/>
          <p:cNvSpPr txBox="true"/>
          <p:nvPr/>
        </p:nvSpPr>
        <p:spPr>
          <a:xfrm rot="0">
            <a:off x="4388291" y="4798417"/>
            <a:ext cx="9742114" cy="2212975"/>
          </a:xfrm>
          <a:prstGeom prst="rect">
            <a:avLst/>
          </a:prstGeom>
        </p:spPr>
        <p:txBody>
          <a:bodyPr anchor="t" rtlCol="false" tIns="0" lIns="0" bIns="0" rIns="0">
            <a:spAutoFit/>
          </a:bodyPr>
          <a:lstStyle/>
          <a:p>
            <a:pPr algn="l" marL="755647" indent="-377824" lvl="1">
              <a:lnSpc>
                <a:spcPts val="3499"/>
              </a:lnSpc>
              <a:buFont typeface="Arial"/>
              <a:buChar char="•"/>
            </a:pPr>
            <a:r>
              <a:rPr lang="en-US" b="true" sz="3499" spc="31">
                <a:solidFill>
                  <a:srgbClr val="053D57"/>
                </a:solidFill>
                <a:latin typeface="Garamond Bold"/>
                <a:ea typeface="Garamond Bold"/>
                <a:cs typeface="Garamond Bold"/>
                <a:sym typeface="Garamond Bold"/>
              </a:rPr>
              <a:t>Non Scholae Sed Vitae Discimus</a:t>
            </a:r>
          </a:p>
          <a:p>
            <a:pPr algn="l">
              <a:lnSpc>
                <a:spcPts val="3499"/>
              </a:lnSpc>
            </a:pPr>
          </a:p>
          <a:p>
            <a:pPr algn="l" marL="755647" indent="-377824" lvl="1">
              <a:lnSpc>
                <a:spcPts val="3499"/>
              </a:lnSpc>
              <a:buFont typeface="Arial"/>
              <a:buChar char="•"/>
            </a:pPr>
            <a:r>
              <a:rPr lang="en-US" b="true" sz="3499" spc="31">
                <a:solidFill>
                  <a:srgbClr val="053D57"/>
                </a:solidFill>
                <a:latin typeface="Garamond Bold"/>
                <a:ea typeface="Garamond Bold"/>
                <a:cs typeface="Garamond Bold"/>
                <a:sym typeface="Garamond Bold"/>
              </a:rPr>
              <a:t>“The goal of education is the advancement</a:t>
            </a:r>
            <a:r>
              <a:rPr lang="en-US" b="true" sz="3499" spc="31">
                <a:solidFill>
                  <a:srgbClr val="053D57"/>
                </a:solidFill>
                <a:latin typeface="Garamond Bold"/>
                <a:ea typeface="Garamond Bold"/>
                <a:cs typeface="Garamond Bold"/>
                <a:sym typeface="Garamond Bold"/>
              </a:rPr>
              <a:t> of knowledge and the dissemination of truth.” </a:t>
            </a:r>
          </a:p>
          <a:p>
            <a:pPr algn="r">
              <a:lnSpc>
                <a:spcPts val="3499"/>
              </a:lnSpc>
            </a:pPr>
            <a:r>
              <a:rPr lang="en-US" b="true" sz="3499" i="true" spc="31">
                <a:solidFill>
                  <a:srgbClr val="053D57"/>
                </a:solidFill>
                <a:latin typeface="Garamond Bold Italics"/>
                <a:ea typeface="Garamond Bold Italics"/>
                <a:cs typeface="Garamond Bold Italics"/>
                <a:sym typeface="Garamond Bold Italics"/>
              </a:rPr>
              <a:t>- </a:t>
            </a:r>
            <a:r>
              <a:rPr lang="en-US" b="true" sz="3499" i="true" spc="31">
                <a:solidFill>
                  <a:srgbClr val="053D57"/>
                </a:solidFill>
                <a:latin typeface="Garamond Bold Italics"/>
                <a:ea typeface="Garamond Bold Italics"/>
                <a:cs typeface="Garamond Bold Italics"/>
                <a:sym typeface="Garamond Bold Italics"/>
              </a:rPr>
              <a:t>John F. Kennedy</a:t>
            </a:r>
          </a:p>
        </p:txBody>
      </p:sp>
      <p:grpSp>
        <p:nvGrpSpPr>
          <p:cNvPr name="Group 10" id="10"/>
          <p:cNvGrpSpPr/>
          <p:nvPr/>
        </p:nvGrpSpPr>
        <p:grpSpPr>
          <a:xfrm rot="0">
            <a:off x="0" y="9811961"/>
            <a:ext cx="18288000" cy="475039"/>
            <a:chOff x="0" y="0"/>
            <a:chExt cx="24384000" cy="633385"/>
          </a:xfrm>
        </p:grpSpPr>
        <p:grpSp>
          <p:nvGrpSpPr>
            <p:cNvPr name="Group 11" id="11"/>
            <p:cNvGrpSpPr/>
            <p:nvPr/>
          </p:nvGrpSpPr>
          <p:grpSpPr>
            <a:xfrm rot="0">
              <a:off x="7808485" y="0"/>
              <a:ext cx="16575515" cy="633385"/>
              <a:chOff x="0" y="0"/>
              <a:chExt cx="3274176" cy="125113"/>
            </a:xfrm>
          </p:grpSpPr>
          <p:sp>
            <p:nvSpPr>
              <p:cNvPr name="Freeform 12" id="12"/>
              <p:cNvSpPr/>
              <p:nvPr/>
            </p:nvSpPr>
            <p:spPr>
              <a:xfrm flipH="false" flipV="false" rot="0">
                <a:off x="0" y="0"/>
                <a:ext cx="3274176" cy="125113"/>
              </a:xfrm>
              <a:custGeom>
                <a:avLst/>
                <a:gdLst/>
                <a:ahLst/>
                <a:cxnLst/>
                <a:rect r="r" b="b" t="t" l="l"/>
                <a:pathLst>
                  <a:path h="125113" w="3274176">
                    <a:moveTo>
                      <a:pt x="0" y="0"/>
                    </a:moveTo>
                    <a:lnTo>
                      <a:pt x="3274176" y="0"/>
                    </a:lnTo>
                    <a:lnTo>
                      <a:pt x="3274176" y="125113"/>
                    </a:lnTo>
                    <a:lnTo>
                      <a:pt x="0" y="125113"/>
                    </a:lnTo>
                    <a:close/>
                  </a:path>
                </a:pathLst>
              </a:custGeom>
              <a:solidFill>
                <a:srgbClr val="80CBE8"/>
              </a:solidFill>
            </p:spPr>
          </p:sp>
          <p:sp>
            <p:nvSpPr>
              <p:cNvPr name="TextBox 13" id="13"/>
              <p:cNvSpPr txBox="true"/>
              <p:nvPr/>
            </p:nvSpPr>
            <p:spPr>
              <a:xfrm>
                <a:off x="0" y="-38100"/>
                <a:ext cx="3274176" cy="163213"/>
              </a:xfrm>
              <a:prstGeom prst="rect">
                <a:avLst/>
              </a:prstGeom>
            </p:spPr>
            <p:txBody>
              <a:bodyPr anchor="ctr" rtlCol="false" tIns="50800" lIns="50800" bIns="50800" rIns="50800"/>
              <a:lstStyle/>
              <a:p>
                <a:pPr algn="ctr">
                  <a:lnSpc>
                    <a:spcPts val="2659"/>
                  </a:lnSpc>
                  <a:spcBef>
                    <a:spcPct val="0"/>
                  </a:spcBef>
                </a:pPr>
              </a:p>
            </p:txBody>
          </p:sp>
        </p:grpSp>
        <p:sp>
          <p:nvSpPr>
            <p:cNvPr name="Freeform 14" id="14"/>
            <p:cNvSpPr/>
            <p:nvPr/>
          </p:nvSpPr>
          <p:spPr>
            <a:xfrm flipH="false" flipV="false" rot="0">
              <a:off x="0" y="0"/>
              <a:ext cx="8452495" cy="633385"/>
            </a:xfrm>
            <a:custGeom>
              <a:avLst/>
              <a:gdLst/>
              <a:ahLst/>
              <a:cxnLst/>
              <a:rect r="r" b="b" t="t" l="l"/>
              <a:pathLst>
                <a:path h="633385" w="8452495">
                  <a:moveTo>
                    <a:pt x="0" y="0"/>
                  </a:moveTo>
                  <a:lnTo>
                    <a:pt x="8452495" y="0"/>
                  </a:lnTo>
                  <a:lnTo>
                    <a:pt x="8452495" y="633385"/>
                  </a:lnTo>
                  <a:lnTo>
                    <a:pt x="0" y="633385"/>
                  </a:lnTo>
                  <a:lnTo>
                    <a:pt x="0" y="0"/>
                  </a:lnTo>
                  <a:close/>
                </a:path>
              </a:pathLst>
            </a:custGeom>
            <a:blipFill>
              <a:blip r:embed="rId7"/>
              <a:stretch>
                <a:fillRect l="0" t="-2888" r="0" b="-13936"/>
              </a:stretch>
            </a:blipFill>
          </p:spPr>
        </p:sp>
        <p:sp>
          <p:nvSpPr>
            <p:cNvPr name="TextBox 15" id="15"/>
            <p:cNvSpPr txBox="true"/>
            <p:nvPr/>
          </p:nvSpPr>
          <p:spPr>
            <a:xfrm rot="0">
              <a:off x="4107611" y="123864"/>
              <a:ext cx="20276389" cy="353272"/>
            </a:xfrm>
            <a:prstGeom prst="rect">
              <a:avLst/>
            </a:prstGeom>
          </p:spPr>
          <p:txBody>
            <a:bodyPr anchor="t" rtlCol="false" tIns="0" lIns="0" bIns="0" rIns="0">
              <a:spAutoFit/>
            </a:bodyPr>
            <a:lstStyle/>
            <a:p>
              <a:pPr algn="ctr">
                <a:lnSpc>
                  <a:spcPts val="1900"/>
                </a:lnSpc>
                <a:spcBef>
                  <a:spcPct val="0"/>
                </a:spcBef>
              </a:pPr>
              <a:r>
                <a:rPr lang="en-US" sz="1900" spc="17">
                  <a:solidFill>
                    <a:srgbClr val="000000"/>
                  </a:solidFill>
                  <a:latin typeface="Garamond"/>
                  <a:ea typeface="Garamond"/>
                  <a:cs typeface="Garamond"/>
                  <a:sym typeface="Garamond"/>
                </a:rPr>
                <a:t>Acceler</a:t>
              </a:r>
              <a:r>
                <a:rPr lang="en-US" sz="1900" spc="17">
                  <a:solidFill>
                    <a:srgbClr val="000000"/>
                  </a:solidFill>
                  <a:latin typeface="Garamond"/>
                  <a:ea typeface="Garamond"/>
                  <a:cs typeface="Garamond"/>
                  <a:sym typeface="Garamond"/>
                </a:rPr>
                <a:t>ating the Pipeline: Building Equitable Global Research Pathways in Secondary Education     |     Janna Mino, Hathaway Brown School     |     2025</a:t>
              </a:r>
            </a:p>
          </p:txBody>
        </p:sp>
      </p:grpSp>
      <p:sp>
        <p:nvSpPr>
          <p:cNvPr name="Freeform 16" id="16"/>
          <p:cNvSpPr/>
          <p:nvPr/>
        </p:nvSpPr>
        <p:spPr>
          <a:xfrm flipH="false" flipV="false" rot="0">
            <a:off x="157931" y="176981"/>
            <a:ext cx="2159494" cy="637051"/>
          </a:xfrm>
          <a:custGeom>
            <a:avLst/>
            <a:gdLst/>
            <a:ahLst/>
            <a:cxnLst/>
            <a:rect r="r" b="b" t="t" l="l"/>
            <a:pathLst>
              <a:path h="637051" w="2159494">
                <a:moveTo>
                  <a:pt x="0" y="0"/>
                </a:moveTo>
                <a:lnTo>
                  <a:pt x="2159493" y="0"/>
                </a:lnTo>
                <a:lnTo>
                  <a:pt x="2159493" y="637051"/>
                </a:lnTo>
                <a:lnTo>
                  <a:pt x="0" y="637051"/>
                </a:lnTo>
                <a:lnTo>
                  <a:pt x="0" y="0"/>
                </a:lnTo>
                <a:close/>
              </a:path>
            </a:pathLst>
          </a:custGeom>
          <a:blipFill>
            <a:blip r:embed="rId8"/>
            <a:stretch>
              <a:fillRect l="0" t="0" r="0" b="0"/>
            </a:stretch>
          </a:blipFill>
        </p:spPr>
      </p:sp>
    </p:spTree>
  </p:cSld>
  <p:clrMapOvr>
    <a:masterClrMapping/>
  </p:clrMapOvr>
  <p:transition spd="fast">
    <p:fade/>
  </p:transition>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0" t="-71194" r="0" b="-95638"/>
            </a:stretch>
          </a:blipFill>
        </p:spPr>
      </p:sp>
      <p:sp>
        <p:nvSpPr>
          <p:cNvPr name="TextBox 3" id="3"/>
          <p:cNvSpPr txBox="true"/>
          <p:nvPr/>
        </p:nvSpPr>
        <p:spPr>
          <a:xfrm rot="0">
            <a:off x="2260915" y="592138"/>
            <a:ext cx="13766170" cy="996950"/>
          </a:xfrm>
          <a:prstGeom prst="rect">
            <a:avLst/>
          </a:prstGeom>
        </p:spPr>
        <p:txBody>
          <a:bodyPr anchor="t" rtlCol="false" tIns="0" lIns="0" bIns="0" rIns="0">
            <a:spAutoFit/>
          </a:bodyPr>
          <a:lstStyle/>
          <a:p>
            <a:pPr algn="ctr">
              <a:lnSpc>
                <a:spcPts val="6999"/>
              </a:lnSpc>
            </a:pPr>
            <a:r>
              <a:rPr lang="en-US" b="true" sz="6999" strike="sngStrike" spc="62">
                <a:solidFill>
                  <a:srgbClr val="F8FBFD"/>
                </a:solidFill>
                <a:latin typeface="The Seasons Bold"/>
                <a:ea typeface="The Seasons Bold"/>
                <a:cs typeface="The Seasons Bold"/>
                <a:sym typeface="The Seasons Bold"/>
              </a:rPr>
              <a:t>Pipeline</a:t>
            </a:r>
            <a:r>
              <a:rPr lang="en-US" b="true" sz="6999" spc="62">
                <a:solidFill>
                  <a:srgbClr val="F8FBFD"/>
                </a:solidFill>
                <a:latin typeface="The Seasons Bold"/>
                <a:ea typeface="The Seasons Bold"/>
                <a:cs typeface="The Seasons Bold"/>
                <a:sym typeface="The Seasons Bold"/>
              </a:rPr>
              <a:t> ⟶ Estuary</a:t>
            </a:r>
          </a:p>
        </p:txBody>
      </p:sp>
      <p:sp>
        <p:nvSpPr>
          <p:cNvPr name="AutoShape 4" id="4"/>
          <p:cNvSpPr/>
          <p:nvPr/>
        </p:nvSpPr>
        <p:spPr>
          <a:xfrm rot="0">
            <a:off x="-410499" y="1791357"/>
            <a:ext cx="19507200" cy="7799285"/>
          </a:xfrm>
          <a:prstGeom prst="rect">
            <a:avLst/>
          </a:prstGeom>
          <a:solidFill>
            <a:srgbClr val="12243E">
              <a:alpha val="75686"/>
            </a:srgbClr>
          </a:solidFill>
        </p:spPr>
      </p:sp>
      <p:sp>
        <p:nvSpPr>
          <p:cNvPr name="TextBox 5" id="5"/>
          <p:cNvSpPr txBox="true"/>
          <p:nvPr/>
        </p:nvSpPr>
        <p:spPr>
          <a:xfrm rot="0">
            <a:off x="2535998" y="3862148"/>
            <a:ext cx="5595058" cy="577850"/>
          </a:xfrm>
          <a:prstGeom prst="rect">
            <a:avLst/>
          </a:prstGeom>
        </p:spPr>
        <p:txBody>
          <a:bodyPr anchor="t" rtlCol="false" tIns="0" lIns="0" bIns="0" rIns="0">
            <a:spAutoFit/>
          </a:bodyPr>
          <a:lstStyle/>
          <a:p>
            <a:pPr algn="r">
              <a:lnSpc>
                <a:spcPts val="3999"/>
              </a:lnSpc>
            </a:pPr>
            <a:r>
              <a:rPr lang="en-US" b="true" sz="3999" spc="35">
                <a:solidFill>
                  <a:srgbClr val="F8FBFD"/>
                </a:solidFill>
                <a:latin typeface="The Seasons Bold"/>
                <a:ea typeface="The Seasons Bold"/>
                <a:cs typeface="The Seasons Bold"/>
                <a:sym typeface="The Seasons Bold"/>
              </a:rPr>
              <a:t>High School Research</a:t>
            </a:r>
          </a:p>
        </p:txBody>
      </p:sp>
      <p:sp>
        <p:nvSpPr>
          <p:cNvPr name="TextBox 6" id="6"/>
          <p:cNvSpPr txBox="true"/>
          <p:nvPr/>
        </p:nvSpPr>
        <p:spPr>
          <a:xfrm rot="0">
            <a:off x="2036110" y="2192099"/>
            <a:ext cx="14680238" cy="898525"/>
          </a:xfrm>
          <a:prstGeom prst="rect">
            <a:avLst/>
          </a:prstGeom>
        </p:spPr>
        <p:txBody>
          <a:bodyPr anchor="t" rtlCol="false" tIns="0" lIns="0" bIns="0" rIns="0">
            <a:spAutoFit/>
          </a:bodyPr>
          <a:lstStyle/>
          <a:p>
            <a:pPr algn="ctr">
              <a:lnSpc>
                <a:spcPts val="3499"/>
              </a:lnSpc>
            </a:pPr>
            <a:r>
              <a:rPr lang="en-US" b="true" sz="3499" spc="31">
                <a:solidFill>
                  <a:srgbClr val="F8FBFD"/>
                </a:solidFill>
                <a:latin typeface="Garamond Bold"/>
                <a:ea typeface="Garamond Bold"/>
                <a:cs typeface="Garamond Bold"/>
                <a:sym typeface="Garamond Bold"/>
              </a:rPr>
              <a:t>Estuaries are </a:t>
            </a:r>
            <a:r>
              <a:rPr lang="en-US" b="true" sz="3499" spc="31">
                <a:solidFill>
                  <a:srgbClr val="F8FBFD"/>
                </a:solidFill>
                <a:latin typeface="Garamond Bold"/>
                <a:ea typeface="Garamond Bold"/>
                <a:cs typeface="Garamond Bold"/>
                <a:sym typeface="Garamond Bold"/>
              </a:rPr>
              <a:t>transitional, dynamic zones where freshwater and saltwater mix; where change is constant, and life flourishes </a:t>
            </a:r>
            <a:r>
              <a:rPr lang="en-US" b="true" sz="3499" i="true" spc="31">
                <a:solidFill>
                  <a:srgbClr val="F8FBFD"/>
                </a:solidFill>
                <a:latin typeface="Garamond Bold Italics"/>
                <a:ea typeface="Garamond Bold Italics"/>
                <a:cs typeface="Garamond Bold Italics"/>
                <a:sym typeface="Garamond Bold Italics"/>
              </a:rPr>
              <a:t>because</a:t>
            </a:r>
            <a:r>
              <a:rPr lang="en-US" b="true" sz="3499" spc="31">
                <a:solidFill>
                  <a:srgbClr val="F8FBFD"/>
                </a:solidFill>
                <a:latin typeface="Garamond Bold"/>
                <a:ea typeface="Garamond Bold"/>
                <a:cs typeface="Garamond Bold"/>
                <a:sym typeface="Garamond Bold"/>
              </a:rPr>
              <a:t> of that flux.</a:t>
            </a:r>
          </a:p>
        </p:txBody>
      </p:sp>
      <p:sp>
        <p:nvSpPr>
          <p:cNvPr name="TextBox 7" id="7"/>
          <p:cNvSpPr txBox="true"/>
          <p:nvPr/>
        </p:nvSpPr>
        <p:spPr>
          <a:xfrm rot="0">
            <a:off x="10160634" y="3862148"/>
            <a:ext cx="5595058" cy="577850"/>
          </a:xfrm>
          <a:prstGeom prst="rect">
            <a:avLst/>
          </a:prstGeom>
        </p:spPr>
        <p:txBody>
          <a:bodyPr anchor="t" rtlCol="false" tIns="0" lIns="0" bIns="0" rIns="0">
            <a:spAutoFit/>
          </a:bodyPr>
          <a:lstStyle/>
          <a:p>
            <a:pPr algn="l">
              <a:lnSpc>
                <a:spcPts val="3999"/>
              </a:lnSpc>
            </a:pPr>
            <a:r>
              <a:rPr lang="en-US" sz="3999" spc="35" b="true">
                <a:solidFill>
                  <a:srgbClr val="F8FBFD"/>
                </a:solidFill>
                <a:latin typeface="The Seasons Bold"/>
                <a:ea typeface="The Seasons Bold"/>
                <a:cs typeface="The Seasons Bold"/>
                <a:sym typeface="The Seasons Bold"/>
              </a:rPr>
              <a:t>The Estuary</a:t>
            </a:r>
          </a:p>
        </p:txBody>
      </p:sp>
      <p:sp>
        <p:nvSpPr>
          <p:cNvPr name="TextBox 8" id="8"/>
          <p:cNvSpPr txBox="true"/>
          <p:nvPr/>
        </p:nvSpPr>
        <p:spPr>
          <a:xfrm rot="0">
            <a:off x="581545" y="4863067"/>
            <a:ext cx="7549511" cy="577850"/>
          </a:xfrm>
          <a:prstGeom prst="rect">
            <a:avLst/>
          </a:prstGeom>
        </p:spPr>
        <p:txBody>
          <a:bodyPr anchor="t" rtlCol="false" tIns="0" lIns="0" bIns="0" rIns="0">
            <a:spAutoFit/>
          </a:bodyPr>
          <a:lstStyle/>
          <a:p>
            <a:pPr algn="r">
              <a:lnSpc>
                <a:spcPts val="3999"/>
              </a:lnSpc>
            </a:pPr>
            <a:r>
              <a:rPr lang="en-US" b="true" sz="3999" spc="35">
                <a:solidFill>
                  <a:srgbClr val="F8FBFD"/>
                </a:solidFill>
                <a:latin typeface="The Seasons Bold"/>
                <a:ea typeface="The Seasons Bold"/>
                <a:cs typeface="The Seasons Bold"/>
                <a:sym typeface="The Seasons Bold"/>
              </a:rPr>
              <a:t>Diverse Representation</a:t>
            </a:r>
          </a:p>
        </p:txBody>
      </p:sp>
      <p:sp>
        <p:nvSpPr>
          <p:cNvPr name="TextBox 9" id="9"/>
          <p:cNvSpPr txBox="true"/>
          <p:nvPr/>
        </p:nvSpPr>
        <p:spPr>
          <a:xfrm rot="0">
            <a:off x="10160634" y="4863067"/>
            <a:ext cx="8127366" cy="577850"/>
          </a:xfrm>
          <a:prstGeom prst="rect">
            <a:avLst/>
          </a:prstGeom>
        </p:spPr>
        <p:txBody>
          <a:bodyPr anchor="t" rtlCol="false" tIns="0" lIns="0" bIns="0" rIns="0">
            <a:spAutoFit/>
          </a:bodyPr>
          <a:lstStyle/>
          <a:p>
            <a:pPr algn="l">
              <a:lnSpc>
                <a:spcPts val="3999"/>
              </a:lnSpc>
            </a:pPr>
            <a:r>
              <a:rPr lang="en-US" sz="3999" spc="35" b="true">
                <a:solidFill>
                  <a:srgbClr val="F8FBFD"/>
                </a:solidFill>
                <a:latin typeface="The Seasons Bold"/>
                <a:ea typeface="The Seasons Bold"/>
                <a:cs typeface="The Seasons Bold"/>
                <a:sym typeface="The Seasons Bold"/>
              </a:rPr>
              <a:t>Biodiversity</a:t>
            </a:r>
          </a:p>
        </p:txBody>
      </p:sp>
      <p:sp>
        <p:nvSpPr>
          <p:cNvPr name="TextBox 10" id="10"/>
          <p:cNvSpPr txBox="true"/>
          <p:nvPr/>
        </p:nvSpPr>
        <p:spPr>
          <a:xfrm rot="0">
            <a:off x="297336" y="5901292"/>
            <a:ext cx="7833720" cy="577850"/>
          </a:xfrm>
          <a:prstGeom prst="rect">
            <a:avLst/>
          </a:prstGeom>
        </p:spPr>
        <p:txBody>
          <a:bodyPr anchor="t" rtlCol="false" tIns="0" lIns="0" bIns="0" rIns="0">
            <a:spAutoFit/>
          </a:bodyPr>
          <a:lstStyle/>
          <a:p>
            <a:pPr algn="r">
              <a:lnSpc>
                <a:spcPts val="3999"/>
              </a:lnSpc>
            </a:pPr>
            <a:r>
              <a:rPr lang="en-US" b="true" sz="3999" spc="35">
                <a:solidFill>
                  <a:srgbClr val="F8FBFD"/>
                </a:solidFill>
                <a:latin typeface="The Seasons Bold"/>
                <a:ea typeface="The Seasons Bold"/>
                <a:cs typeface="The Seasons Bold"/>
                <a:sym typeface="The Seasons Bold"/>
              </a:rPr>
              <a:t>Open Science</a:t>
            </a:r>
          </a:p>
        </p:txBody>
      </p:sp>
      <p:sp>
        <p:nvSpPr>
          <p:cNvPr name="TextBox 11" id="11"/>
          <p:cNvSpPr txBox="true"/>
          <p:nvPr/>
        </p:nvSpPr>
        <p:spPr>
          <a:xfrm rot="0">
            <a:off x="10160634" y="5904467"/>
            <a:ext cx="8127366" cy="577850"/>
          </a:xfrm>
          <a:prstGeom prst="rect">
            <a:avLst/>
          </a:prstGeom>
        </p:spPr>
        <p:txBody>
          <a:bodyPr anchor="t" rtlCol="false" tIns="0" lIns="0" bIns="0" rIns="0">
            <a:spAutoFit/>
          </a:bodyPr>
          <a:lstStyle/>
          <a:p>
            <a:pPr algn="l">
              <a:lnSpc>
                <a:spcPts val="3999"/>
              </a:lnSpc>
            </a:pPr>
            <a:r>
              <a:rPr lang="en-US" sz="3999" spc="35" b="true">
                <a:solidFill>
                  <a:srgbClr val="F8FBFD"/>
                </a:solidFill>
                <a:latin typeface="The Seasons Bold"/>
                <a:ea typeface="The Seasons Bold"/>
                <a:cs typeface="The Seasons Bold"/>
                <a:sym typeface="The Seasons Bold"/>
              </a:rPr>
              <a:t>Constant Flow of Nutrients</a:t>
            </a:r>
          </a:p>
        </p:txBody>
      </p:sp>
      <p:sp>
        <p:nvSpPr>
          <p:cNvPr name="TextBox 12" id="12"/>
          <p:cNvSpPr txBox="true"/>
          <p:nvPr/>
        </p:nvSpPr>
        <p:spPr>
          <a:xfrm rot="0">
            <a:off x="2260915" y="8152367"/>
            <a:ext cx="14084521" cy="1336675"/>
          </a:xfrm>
          <a:prstGeom prst="rect">
            <a:avLst/>
          </a:prstGeom>
        </p:spPr>
        <p:txBody>
          <a:bodyPr anchor="t" rtlCol="false" tIns="0" lIns="0" bIns="0" rIns="0">
            <a:spAutoFit/>
          </a:bodyPr>
          <a:lstStyle/>
          <a:p>
            <a:pPr algn="ctr">
              <a:lnSpc>
                <a:spcPts val="3499"/>
              </a:lnSpc>
            </a:pPr>
            <a:r>
              <a:rPr lang="en-US" b="true" sz="3499" spc="31">
                <a:solidFill>
                  <a:srgbClr val="F8FBFD"/>
                </a:solidFill>
                <a:latin typeface="Garamond Bold"/>
                <a:ea typeface="Garamond Bold"/>
                <a:cs typeface="Garamond Bold"/>
                <a:sym typeface="Garamond Bold"/>
              </a:rPr>
              <a:t>Secondary research education is often treated as upstream from ‘real science;’ preparatory, not participatory, but this is where ideas adapt, evolve, and move between systems, much like open science itself. </a:t>
            </a:r>
          </a:p>
        </p:txBody>
      </p:sp>
      <p:sp>
        <p:nvSpPr>
          <p:cNvPr name="TextBox 13" id="13"/>
          <p:cNvSpPr txBox="true"/>
          <p:nvPr/>
        </p:nvSpPr>
        <p:spPr>
          <a:xfrm rot="0">
            <a:off x="0" y="6942692"/>
            <a:ext cx="8131056" cy="577850"/>
          </a:xfrm>
          <a:prstGeom prst="rect">
            <a:avLst/>
          </a:prstGeom>
        </p:spPr>
        <p:txBody>
          <a:bodyPr anchor="t" rtlCol="false" tIns="0" lIns="0" bIns="0" rIns="0">
            <a:spAutoFit/>
          </a:bodyPr>
          <a:lstStyle/>
          <a:p>
            <a:pPr algn="r">
              <a:lnSpc>
                <a:spcPts val="3999"/>
              </a:lnSpc>
            </a:pPr>
            <a:r>
              <a:rPr lang="en-US" b="true" sz="3999" spc="35">
                <a:solidFill>
                  <a:srgbClr val="F8FBFD"/>
                </a:solidFill>
                <a:latin typeface="The Seasons Bold"/>
                <a:ea typeface="The Seasons Bold"/>
                <a:cs typeface="The Seasons Bold"/>
                <a:sym typeface="The Seasons Bold"/>
              </a:rPr>
              <a:t>International Partnerships</a:t>
            </a:r>
          </a:p>
        </p:txBody>
      </p:sp>
      <p:sp>
        <p:nvSpPr>
          <p:cNvPr name="TextBox 14" id="14"/>
          <p:cNvSpPr txBox="true"/>
          <p:nvPr/>
        </p:nvSpPr>
        <p:spPr>
          <a:xfrm rot="0">
            <a:off x="10160634" y="6945867"/>
            <a:ext cx="4566358" cy="577850"/>
          </a:xfrm>
          <a:prstGeom prst="rect">
            <a:avLst/>
          </a:prstGeom>
        </p:spPr>
        <p:txBody>
          <a:bodyPr anchor="t" rtlCol="false" tIns="0" lIns="0" bIns="0" rIns="0">
            <a:spAutoFit/>
          </a:bodyPr>
          <a:lstStyle/>
          <a:p>
            <a:pPr algn="l">
              <a:lnSpc>
                <a:spcPts val="3999"/>
              </a:lnSpc>
            </a:pPr>
            <a:r>
              <a:rPr lang="en-US" sz="3999" spc="35" b="true">
                <a:solidFill>
                  <a:srgbClr val="F8FBFD"/>
                </a:solidFill>
                <a:latin typeface="The Seasons Bold"/>
                <a:ea typeface="The Seasons Bold"/>
                <a:cs typeface="The Seasons Bold"/>
                <a:sym typeface="The Seasons Bold"/>
              </a:rPr>
              <a:t>Mutualism</a:t>
            </a:r>
          </a:p>
        </p:txBody>
      </p:sp>
      <p:sp>
        <p:nvSpPr>
          <p:cNvPr name="AutoShape 15" id="15"/>
          <p:cNvSpPr/>
          <p:nvPr/>
        </p:nvSpPr>
        <p:spPr>
          <a:xfrm>
            <a:off x="8603616" y="6112429"/>
            <a:ext cx="1080768" cy="0"/>
          </a:xfrm>
          <a:prstGeom prst="line">
            <a:avLst/>
          </a:prstGeom>
          <a:ln cap="flat" w="38100">
            <a:solidFill>
              <a:srgbClr val="FFFFFF"/>
            </a:solidFill>
            <a:prstDash val="solid"/>
            <a:headEnd type="none" len="sm" w="sm"/>
            <a:tailEnd type="none" len="sm" w="sm"/>
          </a:ln>
        </p:spPr>
      </p:sp>
      <p:sp>
        <p:nvSpPr>
          <p:cNvPr name="AutoShape 16" id="16"/>
          <p:cNvSpPr/>
          <p:nvPr/>
        </p:nvSpPr>
        <p:spPr>
          <a:xfrm>
            <a:off x="8603616" y="5074204"/>
            <a:ext cx="1080768" cy="0"/>
          </a:xfrm>
          <a:prstGeom prst="line">
            <a:avLst/>
          </a:prstGeom>
          <a:ln cap="flat" w="38100">
            <a:solidFill>
              <a:srgbClr val="FFFFFF"/>
            </a:solidFill>
            <a:prstDash val="solid"/>
            <a:headEnd type="none" len="sm" w="sm"/>
            <a:tailEnd type="none" len="sm" w="sm"/>
          </a:ln>
        </p:spPr>
      </p:sp>
      <p:sp>
        <p:nvSpPr>
          <p:cNvPr name="AutoShape 17" id="17"/>
          <p:cNvSpPr/>
          <p:nvPr/>
        </p:nvSpPr>
        <p:spPr>
          <a:xfrm>
            <a:off x="8603616" y="4035186"/>
            <a:ext cx="1080768" cy="0"/>
          </a:xfrm>
          <a:prstGeom prst="line">
            <a:avLst/>
          </a:prstGeom>
          <a:ln cap="flat" w="38100">
            <a:solidFill>
              <a:srgbClr val="FFFFFF"/>
            </a:solidFill>
            <a:prstDash val="solid"/>
            <a:headEnd type="none" len="sm" w="sm"/>
            <a:tailEnd type="none" len="sm" w="sm"/>
          </a:ln>
        </p:spPr>
      </p:sp>
      <p:sp>
        <p:nvSpPr>
          <p:cNvPr name="AutoShape 18" id="18"/>
          <p:cNvSpPr/>
          <p:nvPr/>
        </p:nvSpPr>
        <p:spPr>
          <a:xfrm>
            <a:off x="8603616" y="7151051"/>
            <a:ext cx="1080768" cy="0"/>
          </a:xfrm>
          <a:prstGeom prst="line">
            <a:avLst/>
          </a:prstGeom>
          <a:ln cap="flat" w="38100">
            <a:solidFill>
              <a:srgbClr val="FFFFFF"/>
            </a:solidFill>
            <a:prstDash val="solid"/>
            <a:headEnd type="none" len="sm" w="sm"/>
            <a:tailEnd type="none" len="sm" w="sm"/>
          </a:ln>
        </p:spPr>
      </p:sp>
      <p:grpSp>
        <p:nvGrpSpPr>
          <p:cNvPr name="Group 19" id="19"/>
          <p:cNvGrpSpPr/>
          <p:nvPr/>
        </p:nvGrpSpPr>
        <p:grpSpPr>
          <a:xfrm rot="0">
            <a:off x="0" y="9811961"/>
            <a:ext cx="18288000" cy="475039"/>
            <a:chOff x="0" y="0"/>
            <a:chExt cx="24384000" cy="633385"/>
          </a:xfrm>
        </p:grpSpPr>
        <p:grpSp>
          <p:nvGrpSpPr>
            <p:cNvPr name="Group 20" id="20"/>
            <p:cNvGrpSpPr/>
            <p:nvPr/>
          </p:nvGrpSpPr>
          <p:grpSpPr>
            <a:xfrm rot="0">
              <a:off x="7808485" y="0"/>
              <a:ext cx="16575515" cy="633385"/>
              <a:chOff x="0" y="0"/>
              <a:chExt cx="3274176" cy="125113"/>
            </a:xfrm>
          </p:grpSpPr>
          <p:sp>
            <p:nvSpPr>
              <p:cNvPr name="Freeform 21" id="21"/>
              <p:cNvSpPr/>
              <p:nvPr/>
            </p:nvSpPr>
            <p:spPr>
              <a:xfrm flipH="false" flipV="false" rot="0">
                <a:off x="0" y="0"/>
                <a:ext cx="3274176" cy="125113"/>
              </a:xfrm>
              <a:custGeom>
                <a:avLst/>
                <a:gdLst/>
                <a:ahLst/>
                <a:cxnLst/>
                <a:rect r="r" b="b" t="t" l="l"/>
                <a:pathLst>
                  <a:path h="125113" w="3274176">
                    <a:moveTo>
                      <a:pt x="0" y="0"/>
                    </a:moveTo>
                    <a:lnTo>
                      <a:pt x="3274176" y="0"/>
                    </a:lnTo>
                    <a:lnTo>
                      <a:pt x="3274176" y="125113"/>
                    </a:lnTo>
                    <a:lnTo>
                      <a:pt x="0" y="125113"/>
                    </a:lnTo>
                    <a:close/>
                  </a:path>
                </a:pathLst>
              </a:custGeom>
              <a:solidFill>
                <a:srgbClr val="80CBE8"/>
              </a:solidFill>
            </p:spPr>
          </p:sp>
          <p:sp>
            <p:nvSpPr>
              <p:cNvPr name="TextBox 22" id="22"/>
              <p:cNvSpPr txBox="true"/>
              <p:nvPr/>
            </p:nvSpPr>
            <p:spPr>
              <a:xfrm>
                <a:off x="0" y="-38100"/>
                <a:ext cx="3274176" cy="163213"/>
              </a:xfrm>
              <a:prstGeom prst="rect">
                <a:avLst/>
              </a:prstGeom>
            </p:spPr>
            <p:txBody>
              <a:bodyPr anchor="ctr" rtlCol="false" tIns="50800" lIns="50800" bIns="50800" rIns="50800"/>
              <a:lstStyle/>
              <a:p>
                <a:pPr algn="ctr">
                  <a:lnSpc>
                    <a:spcPts val="2659"/>
                  </a:lnSpc>
                  <a:spcBef>
                    <a:spcPct val="0"/>
                  </a:spcBef>
                </a:pPr>
              </a:p>
            </p:txBody>
          </p:sp>
        </p:grpSp>
        <p:sp>
          <p:nvSpPr>
            <p:cNvPr name="Freeform 23" id="23"/>
            <p:cNvSpPr/>
            <p:nvPr/>
          </p:nvSpPr>
          <p:spPr>
            <a:xfrm flipH="false" flipV="false" rot="0">
              <a:off x="0" y="0"/>
              <a:ext cx="8452495" cy="633385"/>
            </a:xfrm>
            <a:custGeom>
              <a:avLst/>
              <a:gdLst/>
              <a:ahLst/>
              <a:cxnLst/>
              <a:rect r="r" b="b" t="t" l="l"/>
              <a:pathLst>
                <a:path h="633385" w="8452495">
                  <a:moveTo>
                    <a:pt x="0" y="0"/>
                  </a:moveTo>
                  <a:lnTo>
                    <a:pt x="8452495" y="0"/>
                  </a:lnTo>
                  <a:lnTo>
                    <a:pt x="8452495" y="633385"/>
                  </a:lnTo>
                  <a:lnTo>
                    <a:pt x="0" y="633385"/>
                  </a:lnTo>
                  <a:lnTo>
                    <a:pt x="0" y="0"/>
                  </a:lnTo>
                  <a:close/>
                </a:path>
              </a:pathLst>
            </a:custGeom>
            <a:blipFill>
              <a:blip r:embed="rId4"/>
              <a:stretch>
                <a:fillRect l="0" t="-2888" r="0" b="-13936"/>
              </a:stretch>
            </a:blipFill>
          </p:spPr>
        </p:sp>
        <p:sp>
          <p:nvSpPr>
            <p:cNvPr name="TextBox 24" id="24"/>
            <p:cNvSpPr txBox="true"/>
            <p:nvPr/>
          </p:nvSpPr>
          <p:spPr>
            <a:xfrm rot="0">
              <a:off x="4107611" y="123864"/>
              <a:ext cx="20276389" cy="353272"/>
            </a:xfrm>
            <a:prstGeom prst="rect">
              <a:avLst/>
            </a:prstGeom>
          </p:spPr>
          <p:txBody>
            <a:bodyPr anchor="t" rtlCol="false" tIns="0" lIns="0" bIns="0" rIns="0">
              <a:spAutoFit/>
            </a:bodyPr>
            <a:lstStyle/>
            <a:p>
              <a:pPr algn="ctr">
                <a:lnSpc>
                  <a:spcPts val="1900"/>
                </a:lnSpc>
                <a:spcBef>
                  <a:spcPct val="0"/>
                </a:spcBef>
              </a:pPr>
              <a:r>
                <a:rPr lang="en-US" sz="1900" spc="17">
                  <a:solidFill>
                    <a:srgbClr val="000000"/>
                  </a:solidFill>
                  <a:latin typeface="Garamond"/>
                  <a:ea typeface="Garamond"/>
                  <a:cs typeface="Garamond"/>
                  <a:sym typeface="Garamond"/>
                </a:rPr>
                <a:t>Acceler</a:t>
              </a:r>
              <a:r>
                <a:rPr lang="en-US" sz="1900" spc="17">
                  <a:solidFill>
                    <a:srgbClr val="000000"/>
                  </a:solidFill>
                  <a:latin typeface="Garamond"/>
                  <a:ea typeface="Garamond"/>
                  <a:cs typeface="Garamond"/>
                  <a:sym typeface="Garamond"/>
                </a:rPr>
                <a:t>ating the Pipeline: Building Equitable Global Research Pathways in Secondary Education     |     Janna Mino, Hathaway Brown School     |     2025</a:t>
              </a:r>
            </a:p>
          </p:txBody>
        </p:sp>
      </p:grpSp>
      <p:sp>
        <p:nvSpPr>
          <p:cNvPr name="Freeform 25" id="25"/>
          <p:cNvSpPr/>
          <p:nvPr/>
        </p:nvSpPr>
        <p:spPr>
          <a:xfrm flipH="false" flipV="false" rot="0">
            <a:off x="157931" y="176981"/>
            <a:ext cx="2159494" cy="637051"/>
          </a:xfrm>
          <a:custGeom>
            <a:avLst/>
            <a:gdLst/>
            <a:ahLst/>
            <a:cxnLst/>
            <a:rect r="r" b="b" t="t" l="l"/>
            <a:pathLst>
              <a:path h="637051" w="2159494">
                <a:moveTo>
                  <a:pt x="0" y="0"/>
                </a:moveTo>
                <a:lnTo>
                  <a:pt x="2159493" y="0"/>
                </a:lnTo>
                <a:lnTo>
                  <a:pt x="2159493" y="637051"/>
                </a:lnTo>
                <a:lnTo>
                  <a:pt x="0" y="637051"/>
                </a:lnTo>
                <a:lnTo>
                  <a:pt x="0" y="0"/>
                </a:lnTo>
                <a:close/>
              </a:path>
            </a:pathLst>
          </a:custGeom>
          <a:blipFill>
            <a:blip r:embed="rId5"/>
            <a:stretch>
              <a:fillRect l="0" t="0" r="0" b="0"/>
            </a:stretch>
          </a:blipFill>
        </p:spPr>
      </p:sp>
    </p:spTree>
  </p:cSld>
  <p:clrMapOvr>
    <a:masterClrMapping/>
  </p:clrMapOvr>
  <p:transition spd="fast">
    <p:fade/>
  </p:transition>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053D57"/>
        </a:solidFill>
      </p:bgPr>
    </p:bg>
    <p:spTree>
      <p:nvGrpSpPr>
        <p:cNvPr id="1" name=""/>
        <p:cNvGrpSpPr/>
        <p:nvPr/>
      </p:nvGrpSpPr>
      <p:grpSpPr>
        <a:xfrm>
          <a:off x="0" y="0"/>
          <a:ext cx="0" cy="0"/>
          <a:chOff x="0" y="0"/>
          <a:chExt cx="0" cy="0"/>
        </a:xfrm>
      </p:grpSpPr>
      <p:sp>
        <p:nvSpPr>
          <p:cNvPr name="Freeform 2" id="2"/>
          <p:cNvSpPr/>
          <p:nvPr/>
        </p:nvSpPr>
        <p:spPr>
          <a:xfrm flipH="false" flipV="false" rot="0">
            <a:off x="9144000" y="-295918"/>
            <a:ext cx="9436877" cy="5439418"/>
          </a:xfrm>
          <a:custGeom>
            <a:avLst/>
            <a:gdLst/>
            <a:ahLst/>
            <a:cxnLst/>
            <a:rect r="r" b="b" t="t" l="l"/>
            <a:pathLst>
              <a:path h="5439418" w="9436877">
                <a:moveTo>
                  <a:pt x="0" y="0"/>
                </a:moveTo>
                <a:lnTo>
                  <a:pt x="9436877" y="0"/>
                </a:lnTo>
                <a:lnTo>
                  <a:pt x="9436877" y="5439418"/>
                </a:lnTo>
                <a:lnTo>
                  <a:pt x="0" y="5439418"/>
                </a:lnTo>
                <a:lnTo>
                  <a:pt x="0" y="0"/>
                </a:lnTo>
                <a:close/>
              </a:path>
            </a:pathLst>
          </a:custGeom>
          <a:blipFill>
            <a:blip r:embed="rId3">
              <a:alphaModFix amt="50000"/>
            </a:blip>
            <a:stretch>
              <a:fillRect l="0" t="-15167" r="0" b="-15167"/>
            </a:stretch>
          </a:blipFill>
        </p:spPr>
      </p:sp>
      <p:sp>
        <p:nvSpPr>
          <p:cNvPr name="AutoShape 3" id="3"/>
          <p:cNvSpPr/>
          <p:nvPr/>
        </p:nvSpPr>
        <p:spPr>
          <a:xfrm rot="0">
            <a:off x="-304800" y="-228600"/>
            <a:ext cx="9448800" cy="5372100"/>
          </a:xfrm>
          <a:prstGeom prst="rect">
            <a:avLst/>
          </a:prstGeom>
          <a:solidFill>
            <a:srgbClr val="F8FBFD"/>
          </a:solidFill>
        </p:spPr>
      </p:sp>
      <p:sp>
        <p:nvSpPr>
          <p:cNvPr name="Freeform 4" id="4"/>
          <p:cNvSpPr/>
          <p:nvPr/>
        </p:nvSpPr>
        <p:spPr>
          <a:xfrm flipH="false" flipV="false" rot="0">
            <a:off x="-292877" y="5143500"/>
            <a:ext cx="9436877" cy="5439418"/>
          </a:xfrm>
          <a:custGeom>
            <a:avLst/>
            <a:gdLst/>
            <a:ahLst/>
            <a:cxnLst/>
            <a:rect r="r" b="b" t="t" l="l"/>
            <a:pathLst>
              <a:path h="5439418" w="9436877">
                <a:moveTo>
                  <a:pt x="0" y="0"/>
                </a:moveTo>
                <a:lnTo>
                  <a:pt x="9436877" y="0"/>
                </a:lnTo>
                <a:lnTo>
                  <a:pt x="9436877" y="5439418"/>
                </a:lnTo>
                <a:lnTo>
                  <a:pt x="0" y="5439418"/>
                </a:lnTo>
                <a:lnTo>
                  <a:pt x="0" y="0"/>
                </a:lnTo>
                <a:close/>
              </a:path>
            </a:pathLst>
          </a:custGeom>
          <a:blipFill>
            <a:blip r:embed="rId4">
              <a:alphaModFix amt="50000"/>
            </a:blip>
            <a:stretch>
              <a:fillRect l="0" t="-7902" r="0" b="-7902"/>
            </a:stretch>
          </a:blipFill>
        </p:spPr>
      </p:sp>
      <p:sp>
        <p:nvSpPr>
          <p:cNvPr name="AutoShape 5" id="5"/>
          <p:cNvSpPr/>
          <p:nvPr/>
        </p:nvSpPr>
        <p:spPr>
          <a:xfrm rot="0">
            <a:off x="9144000" y="5143500"/>
            <a:ext cx="9372600" cy="5410200"/>
          </a:xfrm>
          <a:prstGeom prst="rect">
            <a:avLst/>
          </a:prstGeom>
          <a:solidFill>
            <a:srgbClr val="F8FBFD"/>
          </a:solidFill>
        </p:spPr>
      </p:sp>
      <p:sp>
        <p:nvSpPr>
          <p:cNvPr name="TextBox 6" id="6"/>
          <p:cNvSpPr txBox="true"/>
          <p:nvPr/>
        </p:nvSpPr>
        <p:spPr>
          <a:xfrm rot="0">
            <a:off x="0" y="1184758"/>
            <a:ext cx="8946758" cy="2949575"/>
          </a:xfrm>
          <a:prstGeom prst="rect">
            <a:avLst/>
          </a:prstGeom>
        </p:spPr>
        <p:txBody>
          <a:bodyPr anchor="t" rtlCol="false" tIns="0" lIns="0" bIns="0" rIns="0">
            <a:spAutoFit/>
          </a:bodyPr>
          <a:lstStyle/>
          <a:p>
            <a:pPr algn="ctr">
              <a:lnSpc>
                <a:spcPts val="6999"/>
              </a:lnSpc>
            </a:pPr>
            <a:r>
              <a:rPr lang="en-US" b="true" sz="6999" i="true" spc="62">
                <a:solidFill>
                  <a:srgbClr val="053D57"/>
                </a:solidFill>
                <a:latin typeface="The Seasons Bold Italics"/>
                <a:ea typeface="The Seasons Bold Italics"/>
                <a:cs typeface="The Seasons Bold Italics"/>
                <a:sym typeface="The Seasons Bold Italics"/>
              </a:rPr>
              <a:t>How</a:t>
            </a:r>
            <a:r>
              <a:rPr lang="en-US" b="true" sz="6999" spc="62">
                <a:solidFill>
                  <a:srgbClr val="053D57"/>
                </a:solidFill>
                <a:latin typeface="The Seasons Bold"/>
                <a:ea typeface="The Seasons Bold"/>
                <a:cs typeface="The Seasons Bold"/>
                <a:sym typeface="The Seasons Bold"/>
              </a:rPr>
              <a:t> can international collaboration help? </a:t>
            </a:r>
          </a:p>
        </p:txBody>
      </p:sp>
      <p:grpSp>
        <p:nvGrpSpPr>
          <p:cNvPr name="Group 7" id="7"/>
          <p:cNvGrpSpPr/>
          <p:nvPr/>
        </p:nvGrpSpPr>
        <p:grpSpPr>
          <a:xfrm rot="0">
            <a:off x="9484378" y="5635174"/>
            <a:ext cx="8382647" cy="3685113"/>
            <a:chOff x="0" y="0"/>
            <a:chExt cx="11176863" cy="4913484"/>
          </a:xfrm>
        </p:grpSpPr>
        <p:sp>
          <p:nvSpPr>
            <p:cNvPr name="TextBox 8" id="8"/>
            <p:cNvSpPr txBox="true"/>
            <p:nvPr/>
          </p:nvSpPr>
          <p:spPr>
            <a:xfrm rot="0">
              <a:off x="0" y="76200"/>
              <a:ext cx="11176863" cy="876299"/>
            </a:xfrm>
            <a:prstGeom prst="rect">
              <a:avLst/>
            </a:prstGeom>
          </p:spPr>
          <p:txBody>
            <a:bodyPr anchor="t" rtlCol="false" tIns="0" lIns="0" bIns="0" rIns="0">
              <a:spAutoFit/>
            </a:bodyPr>
            <a:lstStyle/>
            <a:p>
              <a:pPr algn="l">
                <a:lnSpc>
                  <a:spcPts val="4499"/>
                </a:lnSpc>
              </a:pPr>
              <a:r>
                <a:rPr lang="en-US" sz="4499" spc="40" b="true">
                  <a:solidFill>
                    <a:srgbClr val="053D57"/>
                  </a:solidFill>
                  <a:latin typeface="The Seasons Bold"/>
                  <a:ea typeface="The Seasons Bold"/>
                  <a:cs typeface="The Seasons Bold"/>
                  <a:sym typeface="The Seasons Bold"/>
                </a:rPr>
                <a:t>The Vision: Reciprocity</a:t>
              </a:r>
            </a:p>
          </p:txBody>
        </p:sp>
        <p:sp>
          <p:nvSpPr>
            <p:cNvPr name="TextBox 9" id="9"/>
            <p:cNvSpPr txBox="true"/>
            <p:nvPr/>
          </p:nvSpPr>
          <p:spPr>
            <a:xfrm rot="0">
              <a:off x="0" y="1356426"/>
              <a:ext cx="11176863" cy="3557058"/>
            </a:xfrm>
            <a:prstGeom prst="rect">
              <a:avLst/>
            </a:prstGeom>
          </p:spPr>
          <p:txBody>
            <a:bodyPr anchor="t" rtlCol="false" tIns="0" lIns="0" bIns="0" rIns="0">
              <a:spAutoFit/>
            </a:bodyPr>
            <a:lstStyle/>
            <a:p>
              <a:pPr algn="l" marL="755647" indent="-377824" lvl="1">
                <a:lnSpc>
                  <a:spcPts val="3499"/>
                </a:lnSpc>
                <a:buFont typeface="Arial"/>
                <a:buChar char="•"/>
              </a:pPr>
              <a:r>
                <a:rPr lang="en-US" b="true" sz="3499" spc="31">
                  <a:solidFill>
                    <a:srgbClr val="053D57"/>
                  </a:solidFill>
                  <a:latin typeface="Garamond Bold"/>
                  <a:ea typeface="Garamond Bold"/>
                  <a:cs typeface="Garamond Bold"/>
                  <a:sym typeface="Garamond Bold"/>
                </a:rPr>
                <a:t>Give students a broader, global perspective of research &amp; STEM careers</a:t>
              </a:r>
            </a:p>
            <a:p>
              <a:pPr algn="l">
                <a:lnSpc>
                  <a:spcPts val="3499"/>
                </a:lnSpc>
              </a:pPr>
            </a:p>
            <a:p>
              <a:pPr algn="l" marL="755647" indent="-377824" lvl="1">
                <a:lnSpc>
                  <a:spcPts val="3499"/>
                </a:lnSpc>
                <a:buFont typeface="Arial"/>
                <a:buChar char="•"/>
              </a:pPr>
              <a:r>
                <a:rPr lang="en-US" b="true" sz="3499" spc="31">
                  <a:solidFill>
                    <a:srgbClr val="053D57"/>
                  </a:solidFill>
                  <a:latin typeface="Garamond Bold"/>
                  <a:ea typeface="Garamond Bold"/>
                  <a:cs typeface="Garamond Bold"/>
                  <a:sym typeface="Garamond Bold"/>
                </a:rPr>
                <a:t>Connect secondary students to the international open science community</a:t>
              </a:r>
            </a:p>
          </p:txBody>
        </p:sp>
      </p:grpSp>
      <p:sp>
        <p:nvSpPr>
          <p:cNvPr name="AutoShape 10" id="10"/>
          <p:cNvSpPr/>
          <p:nvPr/>
        </p:nvSpPr>
        <p:spPr>
          <a:xfrm rot="0">
            <a:off x="16362507" y="2423791"/>
            <a:ext cx="4436739" cy="173843"/>
          </a:xfrm>
          <a:prstGeom prst="rect">
            <a:avLst/>
          </a:prstGeom>
          <a:solidFill>
            <a:srgbClr val="F8FBFD"/>
          </a:solidFill>
        </p:spPr>
      </p:sp>
      <p:sp>
        <p:nvSpPr>
          <p:cNvPr name="AutoShape 11" id="11"/>
          <p:cNvSpPr/>
          <p:nvPr/>
        </p:nvSpPr>
        <p:spPr>
          <a:xfrm rot="0">
            <a:off x="-2511246" y="7628329"/>
            <a:ext cx="4436739" cy="173843"/>
          </a:xfrm>
          <a:prstGeom prst="rect">
            <a:avLst/>
          </a:prstGeom>
          <a:solidFill>
            <a:srgbClr val="F8FBFD"/>
          </a:solidFill>
        </p:spPr>
      </p:sp>
      <p:grpSp>
        <p:nvGrpSpPr>
          <p:cNvPr name="Group 12" id="12"/>
          <p:cNvGrpSpPr/>
          <p:nvPr/>
        </p:nvGrpSpPr>
        <p:grpSpPr>
          <a:xfrm rot="0">
            <a:off x="0" y="9811961"/>
            <a:ext cx="18288000" cy="475039"/>
            <a:chOff x="0" y="0"/>
            <a:chExt cx="24384000" cy="633385"/>
          </a:xfrm>
        </p:grpSpPr>
        <p:grpSp>
          <p:nvGrpSpPr>
            <p:cNvPr name="Group 13" id="13"/>
            <p:cNvGrpSpPr/>
            <p:nvPr/>
          </p:nvGrpSpPr>
          <p:grpSpPr>
            <a:xfrm rot="0">
              <a:off x="7808485" y="0"/>
              <a:ext cx="16575515" cy="633385"/>
              <a:chOff x="0" y="0"/>
              <a:chExt cx="3274176" cy="125113"/>
            </a:xfrm>
          </p:grpSpPr>
          <p:sp>
            <p:nvSpPr>
              <p:cNvPr name="Freeform 14" id="14"/>
              <p:cNvSpPr/>
              <p:nvPr/>
            </p:nvSpPr>
            <p:spPr>
              <a:xfrm flipH="false" flipV="false" rot="0">
                <a:off x="0" y="0"/>
                <a:ext cx="3274176" cy="125113"/>
              </a:xfrm>
              <a:custGeom>
                <a:avLst/>
                <a:gdLst/>
                <a:ahLst/>
                <a:cxnLst/>
                <a:rect r="r" b="b" t="t" l="l"/>
                <a:pathLst>
                  <a:path h="125113" w="3274176">
                    <a:moveTo>
                      <a:pt x="0" y="0"/>
                    </a:moveTo>
                    <a:lnTo>
                      <a:pt x="3274176" y="0"/>
                    </a:lnTo>
                    <a:lnTo>
                      <a:pt x="3274176" y="125113"/>
                    </a:lnTo>
                    <a:lnTo>
                      <a:pt x="0" y="125113"/>
                    </a:lnTo>
                    <a:close/>
                  </a:path>
                </a:pathLst>
              </a:custGeom>
              <a:solidFill>
                <a:srgbClr val="80CBE8"/>
              </a:solidFill>
            </p:spPr>
          </p:sp>
          <p:sp>
            <p:nvSpPr>
              <p:cNvPr name="TextBox 15" id="15"/>
              <p:cNvSpPr txBox="true"/>
              <p:nvPr/>
            </p:nvSpPr>
            <p:spPr>
              <a:xfrm>
                <a:off x="0" y="-38100"/>
                <a:ext cx="3274176" cy="163213"/>
              </a:xfrm>
              <a:prstGeom prst="rect">
                <a:avLst/>
              </a:prstGeom>
            </p:spPr>
            <p:txBody>
              <a:bodyPr anchor="ctr" rtlCol="false" tIns="50800" lIns="50800" bIns="50800" rIns="50800"/>
              <a:lstStyle/>
              <a:p>
                <a:pPr algn="ctr">
                  <a:lnSpc>
                    <a:spcPts val="2659"/>
                  </a:lnSpc>
                  <a:spcBef>
                    <a:spcPct val="0"/>
                  </a:spcBef>
                </a:pPr>
              </a:p>
            </p:txBody>
          </p:sp>
        </p:grpSp>
        <p:sp>
          <p:nvSpPr>
            <p:cNvPr name="Freeform 16" id="16"/>
            <p:cNvSpPr/>
            <p:nvPr/>
          </p:nvSpPr>
          <p:spPr>
            <a:xfrm flipH="false" flipV="false" rot="0">
              <a:off x="0" y="0"/>
              <a:ext cx="8452495" cy="633385"/>
            </a:xfrm>
            <a:custGeom>
              <a:avLst/>
              <a:gdLst/>
              <a:ahLst/>
              <a:cxnLst/>
              <a:rect r="r" b="b" t="t" l="l"/>
              <a:pathLst>
                <a:path h="633385" w="8452495">
                  <a:moveTo>
                    <a:pt x="0" y="0"/>
                  </a:moveTo>
                  <a:lnTo>
                    <a:pt x="8452495" y="0"/>
                  </a:lnTo>
                  <a:lnTo>
                    <a:pt x="8452495" y="633385"/>
                  </a:lnTo>
                  <a:lnTo>
                    <a:pt x="0" y="633385"/>
                  </a:lnTo>
                  <a:lnTo>
                    <a:pt x="0" y="0"/>
                  </a:lnTo>
                  <a:close/>
                </a:path>
              </a:pathLst>
            </a:custGeom>
            <a:blipFill>
              <a:blip r:embed="rId5"/>
              <a:stretch>
                <a:fillRect l="0" t="-2888" r="0" b="-13936"/>
              </a:stretch>
            </a:blipFill>
          </p:spPr>
        </p:sp>
        <p:sp>
          <p:nvSpPr>
            <p:cNvPr name="TextBox 17" id="17"/>
            <p:cNvSpPr txBox="true"/>
            <p:nvPr/>
          </p:nvSpPr>
          <p:spPr>
            <a:xfrm rot="0">
              <a:off x="4107611" y="123864"/>
              <a:ext cx="20276389" cy="353272"/>
            </a:xfrm>
            <a:prstGeom prst="rect">
              <a:avLst/>
            </a:prstGeom>
          </p:spPr>
          <p:txBody>
            <a:bodyPr anchor="t" rtlCol="false" tIns="0" lIns="0" bIns="0" rIns="0">
              <a:spAutoFit/>
            </a:bodyPr>
            <a:lstStyle/>
            <a:p>
              <a:pPr algn="ctr">
                <a:lnSpc>
                  <a:spcPts val="1900"/>
                </a:lnSpc>
                <a:spcBef>
                  <a:spcPct val="0"/>
                </a:spcBef>
              </a:pPr>
              <a:r>
                <a:rPr lang="en-US" sz="1900" spc="17">
                  <a:solidFill>
                    <a:srgbClr val="000000"/>
                  </a:solidFill>
                  <a:latin typeface="Garamond"/>
                  <a:ea typeface="Garamond"/>
                  <a:cs typeface="Garamond"/>
                  <a:sym typeface="Garamond"/>
                </a:rPr>
                <a:t>Acceler</a:t>
              </a:r>
              <a:r>
                <a:rPr lang="en-US" sz="1900" spc="17">
                  <a:solidFill>
                    <a:srgbClr val="000000"/>
                  </a:solidFill>
                  <a:latin typeface="Garamond"/>
                  <a:ea typeface="Garamond"/>
                  <a:cs typeface="Garamond"/>
                  <a:sym typeface="Garamond"/>
                </a:rPr>
                <a:t>ating the Pipeline: Building Equitable Global Research Pathways in Secondary Education     |     Janna Mino, Hathaway Brown School     |     2025</a:t>
              </a:r>
            </a:p>
          </p:txBody>
        </p:sp>
      </p:grpSp>
      <p:sp>
        <p:nvSpPr>
          <p:cNvPr name="Freeform 18" id="18"/>
          <p:cNvSpPr/>
          <p:nvPr/>
        </p:nvSpPr>
        <p:spPr>
          <a:xfrm flipH="false" flipV="false" rot="0">
            <a:off x="157931" y="142261"/>
            <a:ext cx="2159494" cy="637051"/>
          </a:xfrm>
          <a:custGeom>
            <a:avLst/>
            <a:gdLst/>
            <a:ahLst/>
            <a:cxnLst/>
            <a:rect r="r" b="b" t="t" l="l"/>
            <a:pathLst>
              <a:path h="637051" w="2159494">
                <a:moveTo>
                  <a:pt x="0" y="0"/>
                </a:moveTo>
                <a:lnTo>
                  <a:pt x="2159493" y="0"/>
                </a:lnTo>
                <a:lnTo>
                  <a:pt x="2159493" y="637051"/>
                </a:lnTo>
                <a:lnTo>
                  <a:pt x="0" y="637051"/>
                </a:lnTo>
                <a:lnTo>
                  <a:pt x="0" y="0"/>
                </a:lnTo>
                <a:close/>
              </a:path>
            </a:pathLst>
          </a:custGeom>
          <a:blipFill>
            <a:blip r:embed="rId6"/>
            <a:stretch>
              <a:fillRect l="0" t="0" r="0" b="0"/>
            </a:stretch>
          </a:blipFill>
        </p:spPr>
      </p:sp>
    </p:spTree>
  </p:cSld>
  <p:clrMapOvr>
    <a:masterClrMapping/>
  </p:clrMapOvr>
  <p:transition spd="fast">
    <p:fade/>
  </p:transition>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0" t="-68518" r="0" b="-68518"/>
            </a:stretch>
          </a:blipFill>
        </p:spPr>
      </p:sp>
      <p:sp>
        <p:nvSpPr>
          <p:cNvPr name="AutoShape 3" id="3"/>
          <p:cNvSpPr/>
          <p:nvPr/>
        </p:nvSpPr>
        <p:spPr>
          <a:xfrm rot="0">
            <a:off x="-609600" y="2010380"/>
            <a:ext cx="19507200" cy="8039100"/>
          </a:xfrm>
          <a:prstGeom prst="rect">
            <a:avLst/>
          </a:prstGeom>
          <a:solidFill>
            <a:srgbClr val="053D57">
              <a:alpha val="64706"/>
            </a:srgbClr>
          </a:solidFill>
        </p:spPr>
      </p:sp>
      <p:grpSp>
        <p:nvGrpSpPr>
          <p:cNvPr name="Group 4" id="4"/>
          <p:cNvGrpSpPr/>
          <p:nvPr/>
        </p:nvGrpSpPr>
        <p:grpSpPr>
          <a:xfrm rot="0">
            <a:off x="1295400" y="2927922"/>
            <a:ext cx="7160375" cy="2092769"/>
            <a:chOff x="0" y="0"/>
            <a:chExt cx="9547167" cy="2790359"/>
          </a:xfrm>
        </p:grpSpPr>
        <p:sp>
          <p:nvSpPr>
            <p:cNvPr name="TextBox 5" id="5"/>
            <p:cNvSpPr txBox="true"/>
            <p:nvPr/>
          </p:nvSpPr>
          <p:spPr>
            <a:xfrm rot="0">
              <a:off x="0" y="133350"/>
              <a:ext cx="9547167" cy="1473200"/>
            </a:xfrm>
            <a:prstGeom prst="rect">
              <a:avLst/>
            </a:prstGeom>
          </p:spPr>
          <p:txBody>
            <a:bodyPr anchor="t" rtlCol="false" tIns="0" lIns="0" bIns="0" rIns="0">
              <a:spAutoFit/>
            </a:bodyPr>
            <a:lstStyle/>
            <a:p>
              <a:pPr algn="l">
                <a:lnSpc>
                  <a:spcPts val="7500"/>
                </a:lnSpc>
              </a:pPr>
              <a:r>
                <a:rPr lang="en-US" sz="7500" spc="67" b="true">
                  <a:solidFill>
                    <a:srgbClr val="F8FBFD"/>
                  </a:solidFill>
                  <a:latin typeface="The Seasons Bold"/>
                  <a:ea typeface="The Seasons Bold"/>
                  <a:cs typeface="The Seasons Bold"/>
                  <a:sym typeface="The Seasons Bold"/>
                </a:rPr>
                <a:t>Thank you!</a:t>
              </a:r>
            </a:p>
          </p:txBody>
        </p:sp>
        <p:sp>
          <p:nvSpPr>
            <p:cNvPr name="AutoShape 6" id="6"/>
            <p:cNvSpPr/>
            <p:nvPr/>
          </p:nvSpPr>
          <p:spPr>
            <a:xfrm rot="0">
              <a:off x="0" y="2558569"/>
              <a:ext cx="5915653" cy="231790"/>
            </a:xfrm>
            <a:prstGeom prst="rect">
              <a:avLst/>
            </a:prstGeom>
            <a:solidFill>
              <a:srgbClr val="F8FBFD"/>
            </a:solidFill>
          </p:spPr>
        </p:sp>
      </p:grpSp>
      <p:sp>
        <p:nvSpPr>
          <p:cNvPr name="Freeform 7" id="7"/>
          <p:cNvSpPr/>
          <p:nvPr/>
        </p:nvSpPr>
        <p:spPr>
          <a:xfrm flipH="false" flipV="false" rot="0">
            <a:off x="12891577" y="8494146"/>
            <a:ext cx="257432" cy="257432"/>
          </a:xfrm>
          <a:custGeom>
            <a:avLst/>
            <a:gdLst/>
            <a:ahLst/>
            <a:cxnLst/>
            <a:rect r="r" b="b" t="t" l="l"/>
            <a:pathLst>
              <a:path h="257432" w="257432">
                <a:moveTo>
                  <a:pt x="0" y="0"/>
                </a:moveTo>
                <a:lnTo>
                  <a:pt x="257432" y="0"/>
                </a:lnTo>
                <a:lnTo>
                  <a:pt x="257432" y="257431"/>
                </a:lnTo>
                <a:lnTo>
                  <a:pt x="0" y="25743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8" id="8"/>
          <p:cNvSpPr/>
          <p:nvPr/>
        </p:nvSpPr>
        <p:spPr>
          <a:xfrm flipH="false" flipV="false" rot="0">
            <a:off x="13241589" y="8494146"/>
            <a:ext cx="257432" cy="257432"/>
          </a:xfrm>
          <a:custGeom>
            <a:avLst/>
            <a:gdLst/>
            <a:ahLst/>
            <a:cxnLst/>
            <a:rect r="r" b="b" t="t" l="l"/>
            <a:pathLst>
              <a:path h="257432" w="257432">
                <a:moveTo>
                  <a:pt x="0" y="0"/>
                </a:moveTo>
                <a:lnTo>
                  <a:pt x="257432" y="0"/>
                </a:lnTo>
                <a:lnTo>
                  <a:pt x="257432" y="257431"/>
                </a:lnTo>
                <a:lnTo>
                  <a:pt x="0" y="257431"/>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TextBox 9" id="9"/>
          <p:cNvSpPr txBox="true"/>
          <p:nvPr/>
        </p:nvSpPr>
        <p:spPr>
          <a:xfrm rot="0">
            <a:off x="9524487" y="4050506"/>
            <a:ext cx="6472435" cy="1762124"/>
          </a:xfrm>
          <a:prstGeom prst="rect">
            <a:avLst/>
          </a:prstGeom>
        </p:spPr>
        <p:txBody>
          <a:bodyPr anchor="t" rtlCol="false" tIns="0" lIns="0" bIns="0" rIns="0">
            <a:spAutoFit/>
          </a:bodyPr>
          <a:lstStyle/>
          <a:p>
            <a:pPr algn="l">
              <a:lnSpc>
                <a:spcPts val="4499"/>
              </a:lnSpc>
            </a:pPr>
            <a:r>
              <a:rPr lang="en-US" sz="4499" spc="40" b="true">
                <a:solidFill>
                  <a:srgbClr val="F8FBFD"/>
                </a:solidFill>
                <a:latin typeface="The Seasons Bold"/>
                <a:ea typeface="The Seasons Bold"/>
                <a:cs typeface="The Seasons Bold"/>
                <a:sym typeface="The Seasons Bold"/>
              </a:rPr>
              <a:t>Janna Mino</a:t>
            </a:r>
          </a:p>
          <a:p>
            <a:pPr algn="l">
              <a:lnSpc>
                <a:spcPts val="4499"/>
              </a:lnSpc>
            </a:pPr>
          </a:p>
          <a:p>
            <a:pPr algn="l">
              <a:lnSpc>
                <a:spcPts val="4499"/>
              </a:lnSpc>
            </a:pPr>
            <a:r>
              <a:rPr lang="en-US" sz="4499" spc="40" b="true">
                <a:solidFill>
                  <a:srgbClr val="F8FBFD"/>
                </a:solidFill>
                <a:latin typeface="The Seasons Bold"/>
                <a:ea typeface="The Seasons Bold"/>
                <a:cs typeface="The Seasons Bold"/>
                <a:sym typeface="The Seasons Bold"/>
              </a:rPr>
              <a:t>jmino@hb.edu</a:t>
            </a:r>
          </a:p>
        </p:txBody>
      </p:sp>
      <p:sp>
        <p:nvSpPr>
          <p:cNvPr name="TextBox 10" id="10"/>
          <p:cNvSpPr txBox="true"/>
          <p:nvPr/>
        </p:nvSpPr>
        <p:spPr>
          <a:xfrm rot="0">
            <a:off x="3275590" y="8187441"/>
            <a:ext cx="9945338" cy="641985"/>
          </a:xfrm>
          <a:prstGeom prst="rect">
            <a:avLst/>
          </a:prstGeom>
        </p:spPr>
        <p:txBody>
          <a:bodyPr anchor="t" rtlCol="false" tIns="0" lIns="0" bIns="0" rIns="0">
            <a:spAutoFit/>
          </a:bodyPr>
          <a:lstStyle/>
          <a:p>
            <a:pPr algn="l">
              <a:lnSpc>
                <a:spcPts val="2400"/>
              </a:lnSpc>
              <a:spcBef>
                <a:spcPct val="0"/>
              </a:spcBef>
            </a:pPr>
            <a:r>
              <a:rPr lang="en-US" b="true" sz="2400" spc="21">
                <a:solidFill>
                  <a:srgbClr val="FFFFFF"/>
                </a:solidFill>
                <a:latin typeface="Garamond Bold"/>
                <a:ea typeface="Garamond Bold"/>
                <a:cs typeface="Garamond Bold"/>
                <a:sym typeface="Garamond Bold"/>
              </a:rPr>
              <a:t>Accelerating the Pipeline: Building Equitable Global Research Pathways in Secondary Education © 2025 by Janna Mino is licensed under CC BY 4.0</a:t>
            </a:r>
          </a:p>
        </p:txBody>
      </p:sp>
      <p:grpSp>
        <p:nvGrpSpPr>
          <p:cNvPr name="Group 11" id="11"/>
          <p:cNvGrpSpPr/>
          <p:nvPr/>
        </p:nvGrpSpPr>
        <p:grpSpPr>
          <a:xfrm rot="0">
            <a:off x="0" y="9811961"/>
            <a:ext cx="18288000" cy="475039"/>
            <a:chOff x="0" y="0"/>
            <a:chExt cx="24384000" cy="633385"/>
          </a:xfrm>
        </p:grpSpPr>
        <p:grpSp>
          <p:nvGrpSpPr>
            <p:cNvPr name="Group 12" id="12"/>
            <p:cNvGrpSpPr/>
            <p:nvPr/>
          </p:nvGrpSpPr>
          <p:grpSpPr>
            <a:xfrm rot="0">
              <a:off x="7808485" y="0"/>
              <a:ext cx="16575515" cy="633385"/>
              <a:chOff x="0" y="0"/>
              <a:chExt cx="3274176" cy="125113"/>
            </a:xfrm>
          </p:grpSpPr>
          <p:sp>
            <p:nvSpPr>
              <p:cNvPr name="Freeform 13" id="13"/>
              <p:cNvSpPr/>
              <p:nvPr/>
            </p:nvSpPr>
            <p:spPr>
              <a:xfrm flipH="false" flipV="false" rot="0">
                <a:off x="0" y="0"/>
                <a:ext cx="3274176" cy="125113"/>
              </a:xfrm>
              <a:custGeom>
                <a:avLst/>
                <a:gdLst/>
                <a:ahLst/>
                <a:cxnLst/>
                <a:rect r="r" b="b" t="t" l="l"/>
                <a:pathLst>
                  <a:path h="125113" w="3274176">
                    <a:moveTo>
                      <a:pt x="0" y="0"/>
                    </a:moveTo>
                    <a:lnTo>
                      <a:pt x="3274176" y="0"/>
                    </a:lnTo>
                    <a:lnTo>
                      <a:pt x="3274176" y="125113"/>
                    </a:lnTo>
                    <a:lnTo>
                      <a:pt x="0" y="125113"/>
                    </a:lnTo>
                    <a:close/>
                  </a:path>
                </a:pathLst>
              </a:custGeom>
              <a:solidFill>
                <a:srgbClr val="80CBE8"/>
              </a:solidFill>
            </p:spPr>
          </p:sp>
          <p:sp>
            <p:nvSpPr>
              <p:cNvPr name="TextBox 14" id="14"/>
              <p:cNvSpPr txBox="true"/>
              <p:nvPr/>
            </p:nvSpPr>
            <p:spPr>
              <a:xfrm>
                <a:off x="0" y="-38100"/>
                <a:ext cx="3274176" cy="163213"/>
              </a:xfrm>
              <a:prstGeom prst="rect">
                <a:avLst/>
              </a:prstGeom>
            </p:spPr>
            <p:txBody>
              <a:bodyPr anchor="ctr" rtlCol="false" tIns="50800" lIns="50800" bIns="50800" rIns="50800"/>
              <a:lstStyle/>
              <a:p>
                <a:pPr algn="ctr">
                  <a:lnSpc>
                    <a:spcPts val="2659"/>
                  </a:lnSpc>
                  <a:spcBef>
                    <a:spcPct val="0"/>
                  </a:spcBef>
                </a:pPr>
              </a:p>
            </p:txBody>
          </p:sp>
        </p:grpSp>
        <p:sp>
          <p:nvSpPr>
            <p:cNvPr name="Freeform 15" id="15"/>
            <p:cNvSpPr/>
            <p:nvPr/>
          </p:nvSpPr>
          <p:spPr>
            <a:xfrm flipH="false" flipV="false" rot="0">
              <a:off x="0" y="0"/>
              <a:ext cx="8452495" cy="633385"/>
            </a:xfrm>
            <a:custGeom>
              <a:avLst/>
              <a:gdLst/>
              <a:ahLst/>
              <a:cxnLst/>
              <a:rect r="r" b="b" t="t" l="l"/>
              <a:pathLst>
                <a:path h="633385" w="8452495">
                  <a:moveTo>
                    <a:pt x="0" y="0"/>
                  </a:moveTo>
                  <a:lnTo>
                    <a:pt x="8452495" y="0"/>
                  </a:lnTo>
                  <a:lnTo>
                    <a:pt x="8452495" y="633385"/>
                  </a:lnTo>
                  <a:lnTo>
                    <a:pt x="0" y="633385"/>
                  </a:lnTo>
                  <a:lnTo>
                    <a:pt x="0" y="0"/>
                  </a:lnTo>
                  <a:close/>
                </a:path>
              </a:pathLst>
            </a:custGeom>
            <a:blipFill>
              <a:blip r:embed="rId8"/>
              <a:stretch>
                <a:fillRect l="0" t="-2888" r="0" b="-13936"/>
              </a:stretch>
            </a:blipFill>
          </p:spPr>
        </p:sp>
        <p:sp>
          <p:nvSpPr>
            <p:cNvPr name="TextBox 16" id="16"/>
            <p:cNvSpPr txBox="true"/>
            <p:nvPr/>
          </p:nvSpPr>
          <p:spPr>
            <a:xfrm rot="0">
              <a:off x="4107611" y="123864"/>
              <a:ext cx="20276389" cy="353272"/>
            </a:xfrm>
            <a:prstGeom prst="rect">
              <a:avLst/>
            </a:prstGeom>
          </p:spPr>
          <p:txBody>
            <a:bodyPr anchor="t" rtlCol="false" tIns="0" lIns="0" bIns="0" rIns="0">
              <a:spAutoFit/>
            </a:bodyPr>
            <a:lstStyle/>
            <a:p>
              <a:pPr algn="ctr">
                <a:lnSpc>
                  <a:spcPts val="1900"/>
                </a:lnSpc>
                <a:spcBef>
                  <a:spcPct val="0"/>
                </a:spcBef>
              </a:pPr>
              <a:r>
                <a:rPr lang="en-US" sz="1900" spc="17">
                  <a:solidFill>
                    <a:srgbClr val="000000"/>
                  </a:solidFill>
                  <a:latin typeface="Garamond"/>
                  <a:ea typeface="Garamond"/>
                  <a:cs typeface="Garamond"/>
                  <a:sym typeface="Garamond"/>
                </a:rPr>
                <a:t>Acceler</a:t>
              </a:r>
              <a:r>
                <a:rPr lang="en-US" sz="1900" spc="17">
                  <a:solidFill>
                    <a:srgbClr val="000000"/>
                  </a:solidFill>
                  <a:latin typeface="Garamond"/>
                  <a:ea typeface="Garamond"/>
                  <a:cs typeface="Garamond"/>
                  <a:sym typeface="Garamond"/>
                </a:rPr>
                <a:t>ating the Pipeline: Building Equitable Global Research Pathways in Secondary Education     |     Janna Mino, Hathaway Brown School     |     2025</a:t>
              </a:r>
            </a:p>
          </p:txBody>
        </p:sp>
      </p:grpSp>
      <p:sp>
        <p:nvSpPr>
          <p:cNvPr name="Freeform 17" id="17"/>
          <p:cNvSpPr/>
          <p:nvPr/>
        </p:nvSpPr>
        <p:spPr>
          <a:xfrm flipH="false" flipV="false" rot="0">
            <a:off x="157931" y="176981"/>
            <a:ext cx="2159494" cy="637051"/>
          </a:xfrm>
          <a:custGeom>
            <a:avLst/>
            <a:gdLst/>
            <a:ahLst/>
            <a:cxnLst/>
            <a:rect r="r" b="b" t="t" l="l"/>
            <a:pathLst>
              <a:path h="637051" w="2159494">
                <a:moveTo>
                  <a:pt x="0" y="0"/>
                </a:moveTo>
                <a:lnTo>
                  <a:pt x="2159493" y="0"/>
                </a:lnTo>
                <a:lnTo>
                  <a:pt x="2159493" y="637051"/>
                </a:lnTo>
                <a:lnTo>
                  <a:pt x="0" y="637051"/>
                </a:lnTo>
                <a:lnTo>
                  <a:pt x="0" y="0"/>
                </a:lnTo>
                <a:close/>
              </a:path>
            </a:pathLst>
          </a:custGeom>
          <a:blipFill>
            <a:blip r:embed="rId9"/>
            <a:stretch>
              <a:fillRect l="0" t="0" r="0" b="0"/>
            </a:stretch>
          </a:blipFill>
        </p:spPr>
      </p:sp>
    </p:spTree>
  </p:cSld>
  <p:clrMapOvr>
    <a:masterClrMapping/>
  </p:clrMapOvr>
  <p:transition spd="fast">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DAGvyUetwnI</dc:identifier>
  <dcterms:modified xsi:type="dcterms:W3CDTF">2011-08-01T06:04:30Z</dcterms:modified>
  <cp:revision>1</cp:revision>
  <dc:title>CERN</dc:title>
</cp:coreProperties>
</file>